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81" r:id="rId6"/>
    <p:sldId id="282" r:id="rId7"/>
    <p:sldId id="269" r:id="rId8"/>
    <p:sldId id="270" r:id="rId9"/>
    <p:sldId id="271" r:id="rId10"/>
    <p:sldId id="276" r:id="rId11"/>
    <p:sldId id="278" r:id="rId12"/>
    <p:sldId id="277" r:id="rId13"/>
    <p:sldId id="280" r:id="rId14"/>
    <p:sldId id="279"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DE3"/>
    <a:srgbClr val="191B0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p:scale>
          <a:sx n="66" d="100"/>
          <a:sy n="66" d="100"/>
        </p:scale>
        <p:origin x="1500" y="88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5A18C-0144-4FED-9921-5A54A7C4BC4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E15AEDC-56AC-4B6F-8CD5-0D4B69ECBD20}">
      <dgm:prSet/>
      <dgm:spPr/>
      <dgm:t>
        <a:bodyPr/>
        <a:lstStyle/>
        <a:p>
          <a:pPr>
            <a:lnSpc>
              <a:spcPct val="100000"/>
            </a:lnSpc>
          </a:pPr>
          <a:r>
            <a:rPr lang="en-US" b="0" i="0"/>
            <a:t>Contexto y Audiencia</a:t>
          </a:r>
          <a:endParaRPr lang="en-US"/>
        </a:p>
      </dgm:t>
    </dgm:pt>
    <dgm:pt modelId="{BD96F157-47A9-4D40-BBCF-38B3C773A31C}" type="parTrans" cxnId="{796A15AB-ECF4-463C-8973-A9B57314A4B9}">
      <dgm:prSet/>
      <dgm:spPr/>
      <dgm:t>
        <a:bodyPr/>
        <a:lstStyle/>
        <a:p>
          <a:endParaRPr lang="en-US"/>
        </a:p>
      </dgm:t>
    </dgm:pt>
    <dgm:pt modelId="{B32506F5-7EC0-4B4D-B9C1-F0D01BCFBFDE}" type="sibTrans" cxnId="{796A15AB-ECF4-463C-8973-A9B57314A4B9}">
      <dgm:prSet/>
      <dgm:spPr/>
      <dgm:t>
        <a:bodyPr/>
        <a:lstStyle/>
        <a:p>
          <a:endParaRPr lang="en-US"/>
        </a:p>
      </dgm:t>
    </dgm:pt>
    <dgm:pt modelId="{CBAF3123-5FA9-4113-ABF9-AA9677631A3B}">
      <dgm:prSet/>
      <dgm:spPr/>
      <dgm:t>
        <a:bodyPr/>
        <a:lstStyle/>
        <a:p>
          <a:pPr>
            <a:lnSpc>
              <a:spcPct val="100000"/>
            </a:lnSpc>
          </a:pPr>
          <a:r>
            <a:rPr lang="en-US" b="0" i="0"/>
            <a:t>Hipótesis/Preguntas de Interés</a:t>
          </a:r>
          <a:endParaRPr lang="en-US"/>
        </a:p>
      </dgm:t>
    </dgm:pt>
    <dgm:pt modelId="{CF5E4FD1-2CA6-4B87-959B-55349058BEFD}" type="parTrans" cxnId="{84926F3E-F174-4584-8199-3199B0196A4A}">
      <dgm:prSet/>
      <dgm:spPr/>
      <dgm:t>
        <a:bodyPr/>
        <a:lstStyle/>
        <a:p>
          <a:endParaRPr lang="en-US"/>
        </a:p>
      </dgm:t>
    </dgm:pt>
    <dgm:pt modelId="{61618A3B-F118-4016-B372-1BFFB74E71D9}" type="sibTrans" cxnId="{84926F3E-F174-4584-8199-3199B0196A4A}">
      <dgm:prSet/>
      <dgm:spPr/>
      <dgm:t>
        <a:bodyPr/>
        <a:lstStyle/>
        <a:p>
          <a:endParaRPr lang="en-US"/>
        </a:p>
      </dgm:t>
    </dgm:pt>
    <dgm:pt modelId="{657C88C4-C6D5-4987-85D6-7F613E58146E}">
      <dgm:prSet/>
      <dgm:spPr/>
      <dgm:t>
        <a:bodyPr/>
        <a:lstStyle/>
        <a:p>
          <a:pPr>
            <a:lnSpc>
              <a:spcPct val="100000"/>
            </a:lnSpc>
          </a:pPr>
          <a:r>
            <a:rPr lang="en-US" b="0" i="0"/>
            <a:t>Metadata</a:t>
          </a:r>
          <a:endParaRPr lang="en-US"/>
        </a:p>
      </dgm:t>
    </dgm:pt>
    <dgm:pt modelId="{F1B3521B-9C80-49DA-9B61-59E5B2B4467B}" type="parTrans" cxnId="{E5C094BA-173D-4E7F-BAFC-A1D2566FCF38}">
      <dgm:prSet/>
      <dgm:spPr/>
      <dgm:t>
        <a:bodyPr/>
        <a:lstStyle/>
        <a:p>
          <a:endParaRPr lang="en-US"/>
        </a:p>
      </dgm:t>
    </dgm:pt>
    <dgm:pt modelId="{42405343-CE6C-4E71-9592-94F4166E60CB}" type="sibTrans" cxnId="{E5C094BA-173D-4E7F-BAFC-A1D2566FCF38}">
      <dgm:prSet/>
      <dgm:spPr/>
      <dgm:t>
        <a:bodyPr/>
        <a:lstStyle/>
        <a:p>
          <a:endParaRPr lang="en-US"/>
        </a:p>
      </dgm:t>
    </dgm:pt>
    <dgm:pt modelId="{0F698ED1-5ED5-454C-ACFB-E7FB5FCFAD80}">
      <dgm:prSet/>
      <dgm:spPr/>
      <dgm:t>
        <a:bodyPr/>
        <a:lstStyle/>
        <a:p>
          <a:pPr>
            <a:lnSpc>
              <a:spcPct val="100000"/>
            </a:lnSpc>
          </a:pPr>
          <a:r>
            <a:rPr lang="en-US" b="0" i="0"/>
            <a:t>Análisis Exploratorio</a:t>
          </a:r>
          <a:endParaRPr lang="en-US"/>
        </a:p>
      </dgm:t>
    </dgm:pt>
    <dgm:pt modelId="{F214ED91-03EC-419B-BE7D-FBF0031D095B}" type="parTrans" cxnId="{DA183C86-0541-4DA7-A551-6B5BD79A7C3E}">
      <dgm:prSet/>
      <dgm:spPr/>
      <dgm:t>
        <a:bodyPr/>
        <a:lstStyle/>
        <a:p>
          <a:endParaRPr lang="en-US"/>
        </a:p>
      </dgm:t>
    </dgm:pt>
    <dgm:pt modelId="{20FC2A9F-F145-48F5-852F-8E6C91F9E33E}" type="sibTrans" cxnId="{DA183C86-0541-4DA7-A551-6B5BD79A7C3E}">
      <dgm:prSet/>
      <dgm:spPr/>
      <dgm:t>
        <a:bodyPr/>
        <a:lstStyle/>
        <a:p>
          <a:endParaRPr lang="en-US"/>
        </a:p>
      </dgm:t>
    </dgm:pt>
    <dgm:pt modelId="{4E0F9090-B999-4BB3-B735-6DA2675B9E4C}">
      <dgm:prSet/>
      <dgm:spPr/>
      <dgm:t>
        <a:bodyPr/>
        <a:lstStyle/>
        <a:p>
          <a:pPr>
            <a:lnSpc>
              <a:spcPct val="100000"/>
            </a:lnSpc>
          </a:pPr>
          <a:r>
            <a:rPr lang="en-US" b="0" i="0"/>
            <a:t>Insights y Recomendaciones</a:t>
          </a:r>
          <a:endParaRPr lang="en-US"/>
        </a:p>
      </dgm:t>
    </dgm:pt>
    <dgm:pt modelId="{AA6C10D5-1DEE-480D-85C2-53A8483DF6F0}" type="parTrans" cxnId="{8609383B-582F-428C-A3F4-13ACEBF24A4F}">
      <dgm:prSet/>
      <dgm:spPr/>
      <dgm:t>
        <a:bodyPr/>
        <a:lstStyle/>
        <a:p>
          <a:endParaRPr lang="en-US"/>
        </a:p>
      </dgm:t>
    </dgm:pt>
    <dgm:pt modelId="{FC45B60B-BE62-4B40-92FC-998572B956BA}" type="sibTrans" cxnId="{8609383B-582F-428C-A3F4-13ACEBF24A4F}">
      <dgm:prSet/>
      <dgm:spPr/>
      <dgm:t>
        <a:bodyPr/>
        <a:lstStyle/>
        <a:p>
          <a:endParaRPr lang="en-US"/>
        </a:p>
      </dgm:t>
    </dgm:pt>
    <dgm:pt modelId="{93AAF514-066F-464D-964C-B51F950B7C27}" type="pres">
      <dgm:prSet presAssocID="{22C5A18C-0144-4FED-9921-5A54A7C4BC48}" presName="root" presStyleCnt="0">
        <dgm:presLayoutVars>
          <dgm:dir/>
          <dgm:resizeHandles val="exact"/>
        </dgm:presLayoutVars>
      </dgm:prSet>
      <dgm:spPr/>
    </dgm:pt>
    <dgm:pt modelId="{A6DDAE0A-E9DB-4F87-8C6E-253B6448E42F}" type="pres">
      <dgm:prSet presAssocID="{FE15AEDC-56AC-4B6F-8CD5-0D4B69ECBD20}" presName="compNode" presStyleCnt="0"/>
      <dgm:spPr/>
    </dgm:pt>
    <dgm:pt modelId="{DECCAD1F-AE45-4861-BCC1-0B6181624342}" type="pres">
      <dgm:prSet presAssocID="{FE15AEDC-56AC-4B6F-8CD5-0D4B69ECBD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3C9D04C4-B2AC-49C2-AFED-9B933D15A732}" type="pres">
      <dgm:prSet presAssocID="{FE15AEDC-56AC-4B6F-8CD5-0D4B69ECBD20}" presName="spaceRect" presStyleCnt="0"/>
      <dgm:spPr/>
    </dgm:pt>
    <dgm:pt modelId="{B44726C5-D963-4E78-9626-BD0C7D77116E}" type="pres">
      <dgm:prSet presAssocID="{FE15AEDC-56AC-4B6F-8CD5-0D4B69ECBD20}" presName="textRect" presStyleLbl="revTx" presStyleIdx="0" presStyleCnt="5">
        <dgm:presLayoutVars>
          <dgm:chMax val="1"/>
          <dgm:chPref val="1"/>
        </dgm:presLayoutVars>
      </dgm:prSet>
      <dgm:spPr/>
    </dgm:pt>
    <dgm:pt modelId="{146BF6D9-1FEB-4686-94F7-8A4E785753A1}" type="pres">
      <dgm:prSet presAssocID="{B32506F5-7EC0-4B4D-B9C1-F0D01BCFBFDE}" presName="sibTrans" presStyleCnt="0"/>
      <dgm:spPr/>
    </dgm:pt>
    <dgm:pt modelId="{BB2C9C35-820B-4F0F-B15D-1F8C6B10CFDD}" type="pres">
      <dgm:prSet presAssocID="{CBAF3123-5FA9-4113-ABF9-AA9677631A3B}" presName="compNode" presStyleCnt="0"/>
      <dgm:spPr/>
    </dgm:pt>
    <dgm:pt modelId="{5165AB67-D17F-4A6B-8708-750BBA8C4AB3}" type="pres">
      <dgm:prSet presAssocID="{CBAF3123-5FA9-4113-ABF9-AA9677631A3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83B95ACD-E500-4995-8472-3998492C8A3D}" type="pres">
      <dgm:prSet presAssocID="{CBAF3123-5FA9-4113-ABF9-AA9677631A3B}" presName="spaceRect" presStyleCnt="0"/>
      <dgm:spPr/>
    </dgm:pt>
    <dgm:pt modelId="{C5E26E4E-EE93-4BDA-83BB-C49CF604F6DC}" type="pres">
      <dgm:prSet presAssocID="{CBAF3123-5FA9-4113-ABF9-AA9677631A3B}" presName="textRect" presStyleLbl="revTx" presStyleIdx="1" presStyleCnt="5">
        <dgm:presLayoutVars>
          <dgm:chMax val="1"/>
          <dgm:chPref val="1"/>
        </dgm:presLayoutVars>
      </dgm:prSet>
      <dgm:spPr/>
    </dgm:pt>
    <dgm:pt modelId="{ED4BEFF9-189B-42FB-AC87-2C35EABE1173}" type="pres">
      <dgm:prSet presAssocID="{61618A3B-F118-4016-B372-1BFFB74E71D9}" presName="sibTrans" presStyleCnt="0"/>
      <dgm:spPr/>
    </dgm:pt>
    <dgm:pt modelId="{C8376236-F1DE-4B7D-8FC6-86C140966D0C}" type="pres">
      <dgm:prSet presAssocID="{657C88C4-C6D5-4987-85D6-7F613E58146E}" presName="compNode" presStyleCnt="0"/>
      <dgm:spPr/>
    </dgm:pt>
    <dgm:pt modelId="{0F37C6BC-B60F-4094-A672-CF9DC660AB0C}" type="pres">
      <dgm:prSet presAssocID="{657C88C4-C6D5-4987-85D6-7F613E58146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B00AF87-58D1-47D6-90D7-FE5EE0BFCFFD}" type="pres">
      <dgm:prSet presAssocID="{657C88C4-C6D5-4987-85D6-7F613E58146E}" presName="spaceRect" presStyleCnt="0"/>
      <dgm:spPr/>
    </dgm:pt>
    <dgm:pt modelId="{0DF77F7E-3DA5-41F4-82AF-0C3406F24D12}" type="pres">
      <dgm:prSet presAssocID="{657C88C4-C6D5-4987-85D6-7F613E58146E}" presName="textRect" presStyleLbl="revTx" presStyleIdx="2" presStyleCnt="5">
        <dgm:presLayoutVars>
          <dgm:chMax val="1"/>
          <dgm:chPref val="1"/>
        </dgm:presLayoutVars>
      </dgm:prSet>
      <dgm:spPr/>
    </dgm:pt>
    <dgm:pt modelId="{5B6E6156-D185-4E65-A6B1-6AA3AA2D2325}" type="pres">
      <dgm:prSet presAssocID="{42405343-CE6C-4E71-9592-94F4166E60CB}" presName="sibTrans" presStyleCnt="0"/>
      <dgm:spPr/>
    </dgm:pt>
    <dgm:pt modelId="{22806438-8814-45C6-91CA-E98D90ED72AF}" type="pres">
      <dgm:prSet presAssocID="{0F698ED1-5ED5-454C-ACFB-E7FB5FCFAD80}" presName="compNode" presStyleCnt="0"/>
      <dgm:spPr/>
    </dgm:pt>
    <dgm:pt modelId="{01A7B908-EA46-4302-A77B-C104A807ECF2}" type="pres">
      <dgm:prSet presAssocID="{0F698ED1-5ED5-454C-ACFB-E7FB5FCFAD8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4B0BB8F2-312D-4AE4-A205-3BB3CBCD2564}" type="pres">
      <dgm:prSet presAssocID="{0F698ED1-5ED5-454C-ACFB-E7FB5FCFAD80}" presName="spaceRect" presStyleCnt="0"/>
      <dgm:spPr/>
    </dgm:pt>
    <dgm:pt modelId="{DE8AE865-7BA9-478A-BD93-E683ED89D522}" type="pres">
      <dgm:prSet presAssocID="{0F698ED1-5ED5-454C-ACFB-E7FB5FCFAD80}" presName="textRect" presStyleLbl="revTx" presStyleIdx="3" presStyleCnt="5">
        <dgm:presLayoutVars>
          <dgm:chMax val="1"/>
          <dgm:chPref val="1"/>
        </dgm:presLayoutVars>
      </dgm:prSet>
      <dgm:spPr/>
    </dgm:pt>
    <dgm:pt modelId="{C5A59F97-F23D-4086-9D51-42D6E8C71B16}" type="pres">
      <dgm:prSet presAssocID="{20FC2A9F-F145-48F5-852F-8E6C91F9E33E}" presName="sibTrans" presStyleCnt="0"/>
      <dgm:spPr/>
    </dgm:pt>
    <dgm:pt modelId="{2BE26BC5-20FC-46EA-A6C2-76579767941D}" type="pres">
      <dgm:prSet presAssocID="{4E0F9090-B999-4BB3-B735-6DA2675B9E4C}" presName="compNode" presStyleCnt="0"/>
      <dgm:spPr/>
    </dgm:pt>
    <dgm:pt modelId="{422B89A3-ACE2-4C72-BB35-AB72B7B0390F}" type="pres">
      <dgm:prSet presAssocID="{4E0F9090-B999-4BB3-B735-6DA2675B9E4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bulb"/>
        </a:ext>
      </dgm:extLst>
    </dgm:pt>
    <dgm:pt modelId="{143C5D81-97A9-401D-9B5D-5BF1EE0609D1}" type="pres">
      <dgm:prSet presAssocID="{4E0F9090-B999-4BB3-B735-6DA2675B9E4C}" presName="spaceRect" presStyleCnt="0"/>
      <dgm:spPr/>
    </dgm:pt>
    <dgm:pt modelId="{4F5F316E-24DC-4C14-AE84-DFED9C350FEA}" type="pres">
      <dgm:prSet presAssocID="{4E0F9090-B999-4BB3-B735-6DA2675B9E4C}" presName="textRect" presStyleLbl="revTx" presStyleIdx="4" presStyleCnt="5">
        <dgm:presLayoutVars>
          <dgm:chMax val="1"/>
          <dgm:chPref val="1"/>
        </dgm:presLayoutVars>
      </dgm:prSet>
      <dgm:spPr/>
    </dgm:pt>
  </dgm:ptLst>
  <dgm:cxnLst>
    <dgm:cxn modelId="{66534306-0347-4D07-8AA2-61E0DC0D92F6}" type="presOf" srcId="{FE15AEDC-56AC-4B6F-8CD5-0D4B69ECBD20}" destId="{B44726C5-D963-4E78-9626-BD0C7D77116E}" srcOrd="0" destOrd="0" presId="urn:microsoft.com/office/officeart/2018/2/layout/IconLabelList"/>
    <dgm:cxn modelId="{2F71AC27-E99E-43A7-9CA9-18B8FF23B1F1}" type="presOf" srcId="{4E0F9090-B999-4BB3-B735-6DA2675B9E4C}" destId="{4F5F316E-24DC-4C14-AE84-DFED9C350FEA}" srcOrd="0" destOrd="0" presId="urn:microsoft.com/office/officeart/2018/2/layout/IconLabelList"/>
    <dgm:cxn modelId="{8609383B-582F-428C-A3F4-13ACEBF24A4F}" srcId="{22C5A18C-0144-4FED-9921-5A54A7C4BC48}" destId="{4E0F9090-B999-4BB3-B735-6DA2675B9E4C}" srcOrd="4" destOrd="0" parTransId="{AA6C10D5-1DEE-480D-85C2-53A8483DF6F0}" sibTransId="{FC45B60B-BE62-4B40-92FC-998572B956BA}"/>
    <dgm:cxn modelId="{244AD83D-6ED0-4E50-9615-AFA108C1FB9D}" type="presOf" srcId="{0F698ED1-5ED5-454C-ACFB-E7FB5FCFAD80}" destId="{DE8AE865-7BA9-478A-BD93-E683ED89D522}" srcOrd="0" destOrd="0" presId="urn:microsoft.com/office/officeart/2018/2/layout/IconLabelList"/>
    <dgm:cxn modelId="{84926F3E-F174-4584-8199-3199B0196A4A}" srcId="{22C5A18C-0144-4FED-9921-5A54A7C4BC48}" destId="{CBAF3123-5FA9-4113-ABF9-AA9677631A3B}" srcOrd="1" destOrd="0" parTransId="{CF5E4FD1-2CA6-4B87-959B-55349058BEFD}" sibTransId="{61618A3B-F118-4016-B372-1BFFB74E71D9}"/>
    <dgm:cxn modelId="{34B57C5E-11B9-4A59-8963-B13ABFFBEB84}" type="presOf" srcId="{CBAF3123-5FA9-4113-ABF9-AA9677631A3B}" destId="{C5E26E4E-EE93-4BDA-83BB-C49CF604F6DC}" srcOrd="0" destOrd="0" presId="urn:microsoft.com/office/officeart/2018/2/layout/IconLabelList"/>
    <dgm:cxn modelId="{57D86A53-DEFE-43A7-9161-EC15AF88D87A}" type="presOf" srcId="{657C88C4-C6D5-4987-85D6-7F613E58146E}" destId="{0DF77F7E-3DA5-41F4-82AF-0C3406F24D12}" srcOrd="0" destOrd="0" presId="urn:microsoft.com/office/officeart/2018/2/layout/IconLabelList"/>
    <dgm:cxn modelId="{DA183C86-0541-4DA7-A551-6B5BD79A7C3E}" srcId="{22C5A18C-0144-4FED-9921-5A54A7C4BC48}" destId="{0F698ED1-5ED5-454C-ACFB-E7FB5FCFAD80}" srcOrd="3" destOrd="0" parTransId="{F214ED91-03EC-419B-BE7D-FBF0031D095B}" sibTransId="{20FC2A9F-F145-48F5-852F-8E6C91F9E33E}"/>
    <dgm:cxn modelId="{796A15AB-ECF4-463C-8973-A9B57314A4B9}" srcId="{22C5A18C-0144-4FED-9921-5A54A7C4BC48}" destId="{FE15AEDC-56AC-4B6F-8CD5-0D4B69ECBD20}" srcOrd="0" destOrd="0" parTransId="{BD96F157-47A9-4D40-BBCF-38B3C773A31C}" sibTransId="{B32506F5-7EC0-4B4D-B9C1-F0D01BCFBFDE}"/>
    <dgm:cxn modelId="{E5C094BA-173D-4E7F-BAFC-A1D2566FCF38}" srcId="{22C5A18C-0144-4FED-9921-5A54A7C4BC48}" destId="{657C88C4-C6D5-4987-85D6-7F613E58146E}" srcOrd="2" destOrd="0" parTransId="{F1B3521B-9C80-49DA-9B61-59E5B2B4467B}" sibTransId="{42405343-CE6C-4E71-9592-94F4166E60CB}"/>
    <dgm:cxn modelId="{9BA4D7C0-C279-4DF1-ABB6-E1B8B5330A87}" type="presOf" srcId="{22C5A18C-0144-4FED-9921-5A54A7C4BC48}" destId="{93AAF514-066F-464D-964C-B51F950B7C27}" srcOrd="0" destOrd="0" presId="urn:microsoft.com/office/officeart/2018/2/layout/IconLabelList"/>
    <dgm:cxn modelId="{EA3D4346-6739-41FB-99FA-4DAC99477398}" type="presParOf" srcId="{93AAF514-066F-464D-964C-B51F950B7C27}" destId="{A6DDAE0A-E9DB-4F87-8C6E-253B6448E42F}" srcOrd="0" destOrd="0" presId="urn:microsoft.com/office/officeart/2018/2/layout/IconLabelList"/>
    <dgm:cxn modelId="{87B86D8C-62E9-4FB6-8664-8E1DC0D90019}" type="presParOf" srcId="{A6DDAE0A-E9DB-4F87-8C6E-253B6448E42F}" destId="{DECCAD1F-AE45-4861-BCC1-0B6181624342}" srcOrd="0" destOrd="0" presId="urn:microsoft.com/office/officeart/2018/2/layout/IconLabelList"/>
    <dgm:cxn modelId="{66A4DB63-E739-4249-AF20-06464F6E1913}" type="presParOf" srcId="{A6DDAE0A-E9DB-4F87-8C6E-253B6448E42F}" destId="{3C9D04C4-B2AC-49C2-AFED-9B933D15A732}" srcOrd="1" destOrd="0" presId="urn:microsoft.com/office/officeart/2018/2/layout/IconLabelList"/>
    <dgm:cxn modelId="{E8604A24-9C6F-46D7-BBE2-5BE21D8F6E74}" type="presParOf" srcId="{A6DDAE0A-E9DB-4F87-8C6E-253B6448E42F}" destId="{B44726C5-D963-4E78-9626-BD0C7D77116E}" srcOrd="2" destOrd="0" presId="urn:microsoft.com/office/officeart/2018/2/layout/IconLabelList"/>
    <dgm:cxn modelId="{2B73DB85-9FBD-4817-811B-B26E9A44B757}" type="presParOf" srcId="{93AAF514-066F-464D-964C-B51F950B7C27}" destId="{146BF6D9-1FEB-4686-94F7-8A4E785753A1}" srcOrd="1" destOrd="0" presId="urn:microsoft.com/office/officeart/2018/2/layout/IconLabelList"/>
    <dgm:cxn modelId="{B2DDC397-AEF7-4E34-A1B9-F464FEFFCD66}" type="presParOf" srcId="{93AAF514-066F-464D-964C-B51F950B7C27}" destId="{BB2C9C35-820B-4F0F-B15D-1F8C6B10CFDD}" srcOrd="2" destOrd="0" presId="urn:microsoft.com/office/officeart/2018/2/layout/IconLabelList"/>
    <dgm:cxn modelId="{7E11B180-C101-4AED-A369-5A334AB914BD}" type="presParOf" srcId="{BB2C9C35-820B-4F0F-B15D-1F8C6B10CFDD}" destId="{5165AB67-D17F-4A6B-8708-750BBA8C4AB3}" srcOrd="0" destOrd="0" presId="urn:microsoft.com/office/officeart/2018/2/layout/IconLabelList"/>
    <dgm:cxn modelId="{A6E5DE39-C051-4B0F-8C18-4467886B674D}" type="presParOf" srcId="{BB2C9C35-820B-4F0F-B15D-1F8C6B10CFDD}" destId="{83B95ACD-E500-4995-8472-3998492C8A3D}" srcOrd="1" destOrd="0" presId="urn:microsoft.com/office/officeart/2018/2/layout/IconLabelList"/>
    <dgm:cxn modelId="{554AD21E-F48F-414A-A186-DE88949DE596}" type="presParOf" srcId="{BB2C9C35-820B-4F0F-B15D-1F8C6B10CFDD}" destId="{C5E26E4E-EE93-4BDA-83BB-C49CF604F6DC}" srcOrd="2" destOrd="0" presId="urn:microsoft.com/office/officeart/2018/2/layout/IconLabelList"/>
    <dgm:cxn modelId="{2C416190-BA0D-4283-9DC3-17DC79883085}" type="presParOf" srcId="{93AAF514-066F-464D-964C-B51F950B7C27}" destId="{ED4BEFF9-189B-42FB-AC87-2C35EABE1173}" srcOrd="3" destOrd="0" presId="urn:microsoft.com/office/officeart/2018/2/layout/IconLabelList"/>
    <dgm:cxn modelId="{9ED62DBB-2CBE-4A38-8E43-1FE0BD504E30}" type="presParOf" srcId="{93AAF514-066F-464D-964C-B51F950B7C27}" destId="{C8376236-F1DE-4B7D-8FC6-86C140966D0C}" srcOrd="4" destOrd="0" presId="urn:microsoft.com/office/officeart/2018/2/layout/IconLabelList"/>
    <dgm:cxn modelId="{44C2A65A-69D5-4D2B-AC75-1A360C7C6CC4}" type="presParOf" srcId="{C8376236-F1DE-4B7D-8FC6-86C140966D0C}" destId="{0F37C6BC-B60F-4094-A672-CF9DC660AB0C}" srcOrd="0" destOrd="0" presId="urn:microsoft.com/office/officeart/2018/2/layout/IconLabelList"/>
    <dgm:cxn modelId="{A0F899B0-67F1-47DF-B88B-37E0ACB1F03A}" type="presParOf" srcId="{C8376236-F1DE-4B7D-8FC6-86C140966D0C}" destId="{EB00AF87-58D1-47D6-90D7-FE5EE0BFCFFD}" srcOrd="1" destOrd="0" presId="urn:microsoft.com/office/officeart/2018/2/layout/IconLabelList"/>
    <dgm:cxn modelId="{2B4AC3DD-40D5-4E9A-82C9-C8D34F27944B}" type="presParOf" srcId="{C8376236-F1DE-4B7D-8FC6-86C140966D0C}" destId="{0DF77F7E-3DA5-41F4-82AF-0C3406F24D12}" srcOrd="2" destOrd="0" presId="urn:microsoft.com/office/officeart/2018/2/layout/IconLabelList"/>
    <dgm:cxn modelId="{EAED3B27-D16C-430E-8ABA-9EAADE1118B2}" type="presParOf" srcId="{93AAF514-066F-464D-964C-B51F950B7C27}" destId="{5B6E6156-D185-4E65-A6B1-6AA3AA2D2325}" srcOrd="5" destOrd="0" presId="urn:microsoft.com/office/officeart/2018/2/layout/IconLabelList"/>
    <dgm:cxn modelId="{11497D94-DA5F-4324-B663-89E3A610DDA9}" type="presParOf" srcId="{93AAF514-066F-464D-964C-B51F950B7C27}" destId="{22806438-8814-45C6-91CA-E98D90ED72AF}" srcOrd="6" destOrd="0" presId="urn:microsoft.com/office/officeart/2018/2/layout/IconLabelList"/>
    <dgm:cxn modelId="{E6811606-27C7-4341-873B-5BF0A49C393D}" type="presParOf" srcId="{22806438-8814-45C6-91CA-E98D90ED72AF}" destId="{01A7B908-EA46-4302-A77B-C104A807ECF2}" srcOrd="0" destOrd="0" presId="urn:microsoft.com/office/officeart/2018/2/layout/IconLabelList"/>
    <dgm:cxn modelId="{76CFB25E-7304-4D68-8048-956061504C65}" type="presParOf" srcId="{22806438-8814-45C6-91CA-E98D90ED72AF}" destId="{4B0BB8F2-312D-4AE4-A205-3BB3CBCD2564}" srcOrd="1" destOrd="0" presId="urn:microsoft.com/office/officeart/2018/2/layout/IconLabelList"/>
    <dgm:cxn modelId="{E982A2C5-22B7-4629-8633-1DB7CE4FF1F4}" type="presParOf" srcId="{22806438-8814-45C6-91CA-E98D90ED72AF}" destId="{DE8AE865-7BA9-478A-BD93-E683ED89D522}" srcOrd="2" destOrd="0" presId="urn:microsoft.com/office/officeart/2018/2/layout/IconLabelList"/>
    <dgm:cxn modelId="{9306E9DE-A84B-4420-AC80-BC410347FE9A}" type="presParOf" srcId="{93AAF514-066F-464D-964C-B51F950B7C27}" destId="{C5A59F97-F23D-4086-9D51-42D6E8C71B16}" srcOrd="7" destOrd="0" presId="urn:microsoft.com/office/officeart/2018/2/layout/IconLabelList"/>
    <dgm:cxn modelId="{FB7607C1-6758-4FD2-90C7-24FF2E30F1A9}" type="presParOf" srcId="{93AAF514-066F-464D-964C-B51F950B7C27}" destId="{2BE26BC5-20FC-46EA-A6C2-76579767941D}" srcOrd="8" destOrd="0" presId="urn:microsoft.com/office/officeart/2018/2/layout/IconLabelList"/>
    <dgm:cxn modelId="{8E7E31B2-8521-4B75-85CA-93201B749AEC}" type="presParOf" srcId="{2BE26BC5-20FC-46EA-A6C2-76579767941D}" destId="{422B89A3-ACE2-4C72-BB35-AB72B7B0390F}" srcOrd="0" destOrd="0" presId="urn:microsoft.com/office/officeart/2018/2/layout/IconLabelList"/>
    <dgm:cxn modelId="{DA79372B-B920-425A-8FB5-91C7AB1383BD}" type="presParOf" srcId="{2BE26BC5-20FC-46EA-A6C2-76579767941D}" destId="{143C5D81-97A9-401D-9B5D-5BF1EE0609D1}" srcOrd="1" destOrd="0" presId="urn:microsoft.com/office/officeart/2018/2/layout/IconLabelList"/>
    <dgm:cxn modelId="{F75704EC-0B42-4A37-9D5A-963770AC7163}" type="presParOf" srcId="{2BE26BC5-20FC-46EA-A6C2-76579767941D}" destId="{4F5F316E-24DC-4C14-AE84-DFED9C350FE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CAD1F-AE45-4861-BCC1-0B6181624342}">
      <dsp:nvSpPr>
        <dsp:cNvPr id="0" name=""/>
        <dsp:cNvSpPr/>
      </dsp:nvSpPr>
      <dsp:spPr>
        <a:xfrm>
          <a:off x="391288" y="252710"/>
          <a:ext cx="610664" cy="61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4726C5-D963-4E78-9626-BD0C7D77116E}">
      <dsp:nvSpPr>
        <dsp:cNvPr id="0" name=""/>
        <dsp:cNvSpPr/>
      </dsp:nvSpPr>
      <dsp:spPr>
        <a:xfrm>
          <a:off x="18104" y="1078258"/>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Contexto y Audiencia</a:t>
          </a:r>
          <a:endParaRPr lang="en-US" sz="1200" kern="1200"/>
        </a:p>
      </dsp:txBody>
      <dsp:txXfrm>
        <a:off x="18104" y="1078258"/>
        <a:ext cx="1357031" cy="542812"/>
      </dsp:txXfrm>
    </dsp:sp>
    <dsp:sp modelId="{5165AB67-D17F-4A6B-8708-750BBA8C4AB3}">
      <dsp:nvSpPr>
        <dsp:cNvPr id="0" name=""/>
        <dsp:cNvSpPr/>
      </dsp:nvSpPr>
      <dsp:spPr>
        <a:xfrm>
          <a:off x="1985800" y="252710"/>
          <a:ext cx="610664" cy="61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E26E4E-EE93-4BDA-83BB-C49CF604F6DC}">
      <dsp:nvSpPr>
        <dsp:cNvPr id="0" name=""/>
        <dsp:cNvSpPr/>
      </dsp:nvSpPr>
      <dsp:spPr>
        <a:xfrm>
          <a:off x="1612616" y="1078258"/>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Hipótesis/Preguntas de Interés</a:t>
          </a:r>
          <a:endParaRPr lang="en-US" sz="1200" kern="1200"/>
        </a:p>
      </dsp:txBody>
      <dsp:txXfrm>
        <a:off x="1612616" y="1078258"/>
        <a:ext cx="1357031" cy="542812"/>
      </dsp:txXfrm>
    </dsp:sp>
    <dsp:sp modelId="{0F37C6BC-B60F-4094-A672-CF9DC660AB0C}">
      <dsp:nvSpPr>
        <dsp:cNvPr id="0" name=""/>
        <dsp:cNvSpPr/>
      </dsp:nvSpPr>
      <dsp:spPr>
        <a:xfrm>
          <a:off x="3580311" y="252710"/>
          <a:ext cx="610664" cy="61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77F7E-3DA5-41F4-82AF-0C3406F24D12}">
      <dsp:nvSpPr>
        <dsp:cNvPr id="0" name=""/>
        <dsp:cNvSpPr/>
      </dsp:nvSpPr>
      <dsp:spPr>
        <a:xfrm>
          <a:off x="3207128" y="1078258"/>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Metadata</a:t>
          </a:r>
          <a:endParaRPr lang="en-US" sz="1200" kern="1200"/>
        </a:p>
      </dsp:txBody>
      <dsp:txXfrm>
        <a:off x="3207128" y="1078258"/>
        <a:ext cx="1357031" cy="542812"/>
      </dsp:txXfrm>
    </dsp:sp>
    <dsp:sp modelId="{01A7B908-EA46-4302-A77B-C104A807ECF2}">
      <dsp:nvSpPr>
        <dsp:cNvPr id="0" name=""/>
        <dsp:cNvSpPr/>
      </dsp:nvSpPr>
      <dsp:spPr>
        <a:xfrm>
          <a:off x="5174823" y="252710"/>
          <a:ext cx="610664" cy="61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8AE865-7BA9-478A-BD93-E683ED89D522}">
      <dsp:nvSpPr>
        <dsp:cNvPr id="0" name=""/>
        <dsp:cNvSpPr/>
      </dsp:nvSpPr>
      <dsp:spPr>
        <a:xfrm>
          <a:off x="4801639" y="1078258"/>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Análisis Exploratorio</a:t>
          </a:r>
          <a:endParaRPr lang="en-US" sz="1200" kern="1200"/>
        </a:p>
      </dsp:txBody>
      <dsp:txXfrm>
        <a:off x="4801639" y="1078258"/>
        <a:ext cx="1357031" cy="542812"/>
      </dsp:txXfrm>
    </dsp:sp>
    <dsp:sp modelId="{422B89A3-ACE2-4C72-BB35-AB72B7B0390F}">
      <dsp:nvSpPr>
        <dsp:cNvPr id="0" name=""/>
        <dsp:cNvSpPr/>
      </dsp:nvSpPr>
      <dsp:spPr>
        <a:xfrm>
          <a:off x="2783055" y="1960328"/>
          <a:ext cx="610664" cy="61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F316E-24DC-4C14-AE84-DFED9C350FEA}">
      <dsp:nvSpPr>
        <dsp:cNvPr id="0" name=""/>
        <dsp:cNvSpPr/>
      </dsp:nvSpPr>
      <dsp:spPr>
        <a:xfrm>
          <a:off x="2409872" y="2785876"/>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Insights y Recomendaciones</a:t>
          </a:r>
          <a:endParaRPr lang="en-US" sz="1200" kern="1200"/>
        </a:p>
      </dsp:txBody>
      <dsp:txXfrm>
        <a:off x="2409872" y="2785876"/>
        <a:ext cx="1357031" cy="5428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sv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s-419" sz="3600" dirty="0">
                <a:solidFill>
                  <a:srgbClr val="FFFFFF"/>
                </a:solidFill>
              </a:rPr>
              <a:t>Análisis del abandono de clientes EN “JB Link”</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Autor: Jesus Troconiz</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4BE848B-C3F2-F355-613A-0B8819357DD6}"/>
              </a:ext>
            </a:extLst>
          </p:cNvPr>
          <p:cNvSpPr>
            <a:spLocks noGrp="1"/>
          </p:cNvSpPr>
          <p:nvPr>
            <p:ph type="body" idx="1"/>
          </p:nvPr>
        </p:nvSpPr>
        <p:spPr>
          <a:xfrm>
            <a:off x="1355558" y="-76200"/>
            <a:ext cx="9597398" cy="823912"/>
          </a:xfrm>
        </p:spPr>
        <p:txBody>
          <a:bodyPr/>
          <a:lstStyle/>
          <a:p>
            <a:pPr algn="ctr"/>
            <a:r>
              <a:rPr lang="es-ES" sz="1200" dirty="0">
                <a:latin typeface="Arial" panose="020B0604020202020204" pitchFamily="34" charset="0"/>
                <a:cs typeface="Arial" panose="020B0604020202020204" pitchFamily="34" charset="0"/>
              </a:rPr>
              <a:t>Los clientes que realizan más solicitudes de servicio al cliente podrían estar menos satisfechos </a:t>
            </a:r>
          </a:p>
          <a:p>
            <a:pPr algn="ctr"/>
            <a:r>
              <a:rPr lang="es-ES" sz="1200" dirty="0">
                <a:latin typeface="Arial" panose="020B0604020202020204" pitchFamily="34" charset="0"/>
                <a:cs typeface="Arial" panose="020B0604020202020204" pitchFamily="34" charset="0"/>
              </a:rPr>
              <a:t>y tener una mayor tasa de cancelación debido a problemas recurrentes con el servicio o producto.</a:t>
            </a:r>
            <a:endParaRPr lang="es-419" sz="1200" dirty="0">
              <a:latin typeface="Arial" panose="020B0604020202020204" pitchFamily="34" charset="0"/>
              <a:cs typeface="Arial" panose="020B0604020202020204" pitchFamily="34" charset="0"/>
            </a:endParaRPr>
          </a:p>
        </p:txBody>
      </p:sp>
      <p:sp>
        <p:nvSpPr>
          <p:cNvPr id="14" name="Text Placeholder 5">
            <a:extLst>
              <a:ext uri="{FF2B5EF4-FFF2-40B4-BE49-F238E27FC236}">
                <a16:creationId xmlns:a16="http://schemas.microsoft.com/office/drawing/2014/main" id="{5A89A9F8-7D63-04CF-5096-2E2982FDC760}"/>
              </a:ext>
            </a:extLst>
          </p:cNvPr>
          <p:cNvSpPr txBox="1">
            <a:spLocks/>
          </p:cNvSpPr>
          <p:nvPr/>
        </p:nvSpPr>
        <p:spPr>
          <a:xfrm>
            <a:off x="1355557" y="3298221"/>
            <a:ext cx="9823719"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algn="ctr"/>
            <a:r>
              <a:rPr lang="es-ES" sz="1200" dirty="0">
                <a:latin typeface="Arial" panose="020B0604020202020204" pitchFamily="34" charset="0"/>
                <a:cs typeface="Arial" panose="020B0604020202020204" pitchFamily="34" charset="0"/>
              </a:rPr>
              <a:t>Los clientes que reportan más problemas de producto/servicio podrían estar menos satisfechos </a:t>
            </a:r>
          </a:p>
          <a:p>
            <a:pPr algn="ctr"/>
            <a:r>
              <a:rPr lang="es-ES" sz="1200" dirty="0">
                <a:latin typeface="Arial" panose="020B0604020202020204" pitchFamily="34" charset="0"/>
                <a:cs typeface="Arial" panose="020B0604020202020204" pitchFamily="34" charset="0"/>
              </a:rPr>
              <a:t>y tener una mayor tasa de cancelación debido a la insatisfacción con la calidad del producto o servicio ofrecido.</a:t>
            </a:r>
            <a:endParaRPr lang="es-419"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D0897B4-51EF-35C7-1478-5D0E0E5951F5}"/>
              </a:ext>
            </a:extLst>
          </p:cNvPr>
          <p:cNvPicPr>
            <a:picLocks noChangeAspect="1"/>
          </p:cNvPicPr>
          <p:nvPr/>
        </p:nvPicPr>
        <p:blipFill>
          <a:blip r:embed="rId2"/>
          <a:stretch>
            <a:fillRect/>
          </a:stretch>
        </p:blipFill>
        <p:spPr>
          <a:xfrm>
            <a:off x="1353971" y="910626"/>
            <a:ext cx="4410004" cy="2274735"/>
          </a:xfrm>
          <a:prstGeom prst="rect">
            <a:avLst/>
          </a:prstGeom>
        </p:spPr>
      </p:pic>
      <p:pic>
        <p:nvPicPr>
          <p:cNvPr id="12" name="Picture 11">
            <a:extLst>
              <a:ext uri="{FF2B5EF4-FFF2-40B4-BE49-F238E27FC236}">
                <a16:creationId xmlns:a16="http://schemas.microsoft.com/office/drawing/2014/main" id="{A074AC14-1A4F-4DC4-9D7D-B2D6B75A1D22}"/>
              </a:ext>
            </a:extLst>
          </p:cNvPr>
          <p:cNvPicPr>
            <a:picLocks noChangeAspect="1"/>
          </p:cNvPicPr>
          <p:nvPr/>
        </p:nvPicPr>
        <p:blipFill>
          <a:blip r:embed="rId3"/>
          <a:stretch>
            <a:fillRect/>
          </a:stretch>
        </p:blipFill>
        <p:spPr>
          <a:xfrm>
            <a:off x="6567389" y="910626"/>
            <a:ext cx="4321997" cy="2274735"/>
          </a:xfrm>
          <a:prstGeom prst="rect">
            <a:avLst/>
          </a:prstGeom>
        </p:spPr>
      </p:pic>
      <p:pic>
        <p:nvPicPr>
          <p:cNvPr id="15" name="Picture 14">
            <a:extLst>
              <a:ext uri="{FF2B5EF4-FFF2-40B4-BE49-F238E27FC236}">
                <a16:creationId xmlns:a16="http://schemas.microsoft.com/office/drawing/2014/main" id="{FB9AA250-BF66-5E1A-0D7F-B5FC0DEA4162}"/>
              </a:ext>
            </a:extLst>
          </p:cNvPr>
          <p:cNvPicPr>
            <a:picLocks noChangeAspect="1"/>
          </p:cNvPicPr>
          <p:nvPr/>
        </p:nvPicPr>
        <p:blipFill>
          <a:blip r:embed="rId4"/>
          <a:stretch>
            <a:fillRect/>
          </a:stretch>
        </p:blipFill>
        <p:spPr>
          <a:xfrm>
            <a:off x="1353971" y="4312399"/>
            <a:ext cx="4410004" cy="2311896"/>
          </a:xfrm>
          <a:prstGeom prst="rect">
            <a:avLst/>
          </a:prstGeom>
        </p:spPr>
      </p:pic>
      <p:pic>
        <p:nvPicPr>
          <p:cNvPr id="18" name="Picture 17">
            <a:extLst>
              <a:ext uri="{FF2B5EF4-FFF2-40B4-BE49-F238E27FC236}">
                <a16:creationId xmlns:a16="http://schemas.microsoft.com/office/drawing/2014/main" id="{8F1CA02A-B853-9735-8BF9-29CA1262673A}"/>
              </a:ext>
            </a:extLst>
          </p:cNvPr>
          <p:cNvPicPr>
            <a:picLocks noChangeAspect="1"/>
          </p:cNvPicPr>
          <p:nvPr/>
        </p:nvPicPr>
        <p:blipFill>
          <a:blip r:embed="rId5"/>
          <a:stretch>
            <a:fillRect/>
          </a:stretch>
        </p:blipFill>
        <p:spPr>
          <a:xfrm>
            <a:off x="6567389" y="4214932"/>
            <a:ext cx="4321997" cy="2295298"/>
          </a:xfrm>
          <a:prstGeom prst="rect">
            <a:avLst/>
          </a:prstGeom>
        </p:spPr>
      </p:pic>
    </p:spTree>
    <p:extLst>
      <p:ext uri="{BB962C8B-B14F-4D97-AF65-F5344CB8AC3E}">
        <p14:creationId xmlns:p14="http://schemas.microsoft.com/office/powerpoint/2010/main" val="314215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C9EA85-F1C6-C2CA-0904-85BA31176E88}"/>
              </a:ext>
            </a:extLst>
          </p:cNvPr>
          <p:cNvSpPr>
            <a:spLocks noGrp="1"/>
          </p:cNvSpPr>
          <p:nvPr>
            <p:ph type="title"/>
          </p:nvPr>
        </p:nvSpPr>
        <p:spPr/>
        <p:txBody>
          <a:bodyPr/>
          <a:lstStyle/>
          <a:p>
            <a:r>
              <a:rPr lang="es-419" dirty="0"/>
              <a:t>INSIGHTS &amp; RECOMENDACIONES</a:t>
            </a:r>
          </a:p>
        </p:txBody>
      </p:sp>
    </p:spTree>
    <p:extLst>
      <p:ext uri="{BB962C8B-B14F-4D97-AF65-F5344CB8AC3E}">
        <p14:creationId xmlns:p14="http://schemas.microsoft.com/office/powerpoint/2010/main" val="265686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81DF26-F0B8-61AE-BDA9-CF9930B4A1EA}"/>
              </a:ext>
            </a:extLst>
          </p:cNvPr>
          <p:cNvSpPr txBox="1"/>
          <p:nvPr/>
        </p:nvSpPr>
        <p:spPr>
          <a:xfrm>
            <a:off x="3885398" y="641217"/>
            <a:ext cx="8146181" cy="5909310"/>
          </a:xfrm>
          <a:prstGeom prst="rect">
            <a:avLst/>
          </a:prstGeom>
          <a:noFill/>
        </p:spPr>
        <p:txBody>
          <a:bodyPr wrap="square">
            <a:spAutoFit/>
          </a:bodyPr>
          <a:lstStyle/>
          <a:p>
            <a:r>
              <a:rPr lang="es-ES" b="1" dirty="0" err="1">
                <a:latin typeface="Calibri" panose="020F0502020204030204" pitchFamily="34" charset="0"/>
                <a:ea typeface="Calibri" panose="020F0502020204030204" pitchFamily="34" charset="0"/>
                <a:cs typeface="Calibri" panose="020F0502020204030204" pitchFamily="34" charset="0"/>
              </a:rPr>
              <a:t>Insights</a:t>
            </a:r>
            <a:endParaRPr lang="es-ES" b="1" dirty="0">
              <a:latin typeface="Calibri" panose="020F0502020204030204" pitchFamily="34" charset="0"/>
              <a:ea typeface="Calibri" panose="020F0502020204030204" pitchFamily="34" charset="0"/>
              <a:cs typeface="Calibri" panose="020F0502020204030204" pitchFamily="34" charset="0"/>
            </a:endParaRPr>
          </a:p>
          <a:p>
            <a:endParaRPr lang="es-ES" b="1" dirty="0">
              <a:latin typeface="Calibri" panose="020F0502020204030204" pitchFamily="34" charset="0"/>
              <a:ea typeface="Calibri" panose="020F0502020204030204" pitchFamily="34" charset="0"/>
              <a:cs typeface="Calibri" panose="020F0502020204030204" pitchFamily="34" charset="0"/>
            </a:endParaRPr>
          </a:p>
          <a:p>
            <a:r>
              <a:rPr lang="es-ES" dirty="0">
                <a:latin typeface="Calibri" panose="020F0502020204030204" pitchFamily="34" charset="0"/>
                <a:ea typeface="Calibri" panose="020F0502020204030204" pitchFamily="34" charset="0"/>
                <a:cs typeface="Calibri" panose="020F0502020204030204" pitchFamily="34" charset="0"/>
              </a:rPr>
              <a:t>1. Un 26% de los clientes ha cancelado nuestros servicios.</a:t>
            </a:r>
          </a:p>
          <a:p>
            <a:r>
              <a:rPr lang="es-ES" dirty="0">
                <a:latin typeface="Calibri" panose="020F0502020204030204" pitchFamily="34" charset="0"/>
                <a:ea typeface="Calibri" panose="020F0502020204030204" pitchFamily="34" charset="0"/>
                <a:cs typeface="Calibri" panose="020F0502020204030204" pitchFamily="34" charset="0"/>
              </a:rPr>
              <a:t>2. Casi un tercio de los clientes se sienten insatisfechos o neutrales.</a:t>
            </a:r>
          </a:p>
          <a:p>
            <a:r>
              <a:rPr lang="es-ES" dirty="0">
                <a:latin typeface="Calibri" panose="020F0502020204030204" pitchFamily="34" charset="0"/>
                <a:ea typeface="Calibri" panose="020F0502020204030204" pitchFamily="34" charset="0"/>
                <a:cs typeface="Calibri" panose="020F0502020204030204" pitchFamily="34" charset="0"/>
              </a:rPr>
              <a:t>3. Existe una correlación negativa entre la satisfacción del cliente y la tasa de cancelación.</a:t>
            </a:r>
          </a:p>
          <a:p>
            <a:r>
              <a:rPr lang="es-ES" dirty="0">
                <a:latin typeface="Calibri" panose="020F0502020204030204" pitchFamily="34" charset="0"/>
                <a:ea typeface="Calibri" panose="020F0502020204030204" pitchFamily="34" charset="0"/>
                <a:cs typeface="Calibri" panose="020F0502020204030204" pitchFamily="34" charset="0"/>
              </a:rPr>
              <a:t>4. Los cargos mensuales más altos parecen disminuir la satisfacción del cliente.</a:t>
            </a:r>
          </a:p>
          <a:p>
            <a:r>
              <a:rPr lang="es-ES" dirty="0">
                <a:latin typeface="Calibri" panose="020F0502020204030204" pitchFamily="34" charset="0"/>
                <a:ea typeface="Calibri" panose="020F0502020204030204" pitchFamily="34" charset="0"/>
                <a:cs typeface="Calibri" panose="020F0502020204030204" pitchFamily="34" charset="0"/>
              </a:rPr>
              <a:t>5. La cantidad de problemas de producto/servicio reportados impacta negativamente la</a:t>
            </a:r>
          </a:p>
          <a:p>
            <a:r>
              <a:rPr lang="es-ES" dirty="0">
                <a:latin typeface="Calibri" panose="020F0502020204030204" pitchFamily="34" charset="0"/>
                <a:ea typeface="Calibri" panose="020F0502020204030204" pitchFamily="34" charset="0"/>
                <a:cs typeface="Calibri" panose="020F0502020204030204" pitchFamily="34" charset="0"/>
              </a:rPr>
              <a:t> satisfacción y la retención.</a:t>
            </a:r>
          </a:p>
          <a:p>
            <a:endParaRPr lang="es-ES" b="1" dirty="0">
              <a:latin typeface="Calibri" panose="020F0502020204030204" pitchFamily="34" charset="0"/>
              <a:ea typeface="Calibri" panose="020F0502020204030204" pitchFamily="34" charset="0"/>
              <a:cs typeface="Calibri" panose="020F0502020204030204" pitchFamily="34" charset="0"/>
            </a:endParaRPr>
          </a:p>
          <a:p>
            <a:endParaRPr lang="es-ES" b="1" dirty="0">
              <a:latin typeface="Calibri" panose="020F0502020204030204" pitchFamily="34" charset="0"/>
              <a:ea typeface="Calibri" panose="020F0502020204030204" pitchFamily="34" charset="0"/>
              <a:cs typeface="Calibri" panose="020F0502020204030204" pitchFamily="34" charset="0"/>
            </a:endParaRPr>
          </a:p>
          <a:p>
            <a:endParaRPr lang="es-ES" b="1" dirty="0">
              <a:latin typeface="Calibri" panose="020F0502020204030204" pitchFamily="34" charset="0"/>
              <a:ea typeface="Calibri" panose="020F0502020204030204" pitchFamily="34" charset="0"/>
              <a:cs typeface="Calibri" panose="020F0502020204030204" pitchFamily="34" charset="0"/>
            </a:endParaRPr>
          </a:p>
          <a:p>
            <a:r>
              <a:rPr lang="es-ES" b="1" dirty="0">
                <a:latin typeface="Calibri" panose="020F0502020204030204" pitchFamily="34" charset="0"/>
                <a:ea typeface="Calibri" panose="020F0502020204030204" pitchFamily="34" charset="0"/>
                <a:cs typeface="Calibri" panose="020F0502020204030204" pitchFamily="34" charset="0"/>
              </a:rPr>
              <a:t>Recomendaciones</a:t>
            </a:r>
          </a:p>
          <a:p>
            <a:endParaRPr lang="es-ES" dirty="0">
              <a:latin typeface="Calibri" panose="020F0502020204030204" pitchFamily="34" charset="0"/>
              <a:ea typeface="Calibri" panose="020F0502020204030204" pitchFamily="34" charset="0"/>
              <a:cs typeface="Calibri" panose="020F0502020204030204" pitchFamily="34" charset="0"/>
            </a:endParaRPr>
          </a:p>
          <a:p>
            <a:r>
              <a:rPr lang="es-ES" dirty="0">
                <a:latin typeface="Calibri" panose="020F0502020204030204" pitchFamily="34" charset="0"/>
                <a:ea typeface="Calibri" panose="020F0502020204030204" pitchFamily="34" charset="0"/>
                <a:cs typeface="Calibri" panose="020F0502020204030204" pitchFamily="34" charset="0"/>
              </a:rPr>
              <a:t>1. Reforzar las estrategias de retención enfocándose en los clientes insatisfechos.</a:t>
            </a:r>
          </a:p>
          <a:p>
            <a:r>
              <a:rPr lang="es-ES" dirty="0">
                <a:latin typeface="Calibri" panose="020F0502020204030204" pitchFamily="34" charset="0"/>
                <a:ea typeface="Calibri" panose="020F0502020204030204" pitchFamily="34" charset="0"/>
                <a:cs typeface="Calibri" panose="020F0502020204030204" pitchFamily="34" charset="0"/>
              </a:rPr>
              <a:t>2. Incrementar esfuerzos para mejorar la satisfacción del cliente.</a:t>
            </a:r>
          </a:p>
          <a:p>
            <a:r>
              <a:rPr lang="es-ES" dirty="0">
                <a:latin typeface="Calibri" panose="020F0502020204030204" pitchFamily="34" charset="0"/>
                <a:ea typeface="Calibri" panose="020F0502020204030204" pitchFamily="34" charset="0"/>
                <a:cs typeface="Calibri" panose="020F0502020204030204" pitchFamily="34" charset="0"/>
              </a:rPr>
              <a:t>3. Profundizar el análisis de los factores que afectan la satisfacción del cliente.</a:t>
            </a:r>
          </a:p>
          <a:p>
            <a:r>
              <a:rPr lang="es-ES" dirty="0">
                <a:latin typeface="Calibri" panose="020F0502020204030204" pitchFamily="34" charset="0"/>
                <a:ea typeface="Calibri" panose="020F0502020204030204" pitchFamily="34" charset="0"/>
                <a:cs typeface="Calibri" panose="020F0502020204030204" pitchFamily="34" charset="0"/>
              </a:rPr>
              <a:t>4. Evaluar y ajustar la estructura de precios si es necesario.</a:t>
            </a:r>
          </a:p>
          <a:p>
            <a:r>
              <a:rPr lang="es-ES" dirty="0">
                <a:latin typeface="Calibri" panose="020F0502020204030204" pitchFamily="34" charset="0"/>
                <a:ea typeface="Calibri" panose="020F0502020204030204" pitchFamily="34" charset="0"/>
                <a:cs typeface="Calibri" panose="020F0502020204030204" pitchFamily="34" charset="0"/>
              </a:rPr>
              <a:t>5. Optimizar el servicio de atención al cliente y los procesos de resolución de problemas.</a:t>
            </a:r>
            <a:endParaRPr lang="es-419"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272CE03-71DE-D4EF-2814-84E84BEC8B84}"/>
              </a:ext>
            </a:extLst>
          </p:cNvPr>
          <p:cNvPicPr>
            <a:picLocks noChangeAspect="1"/>
          </p:cNvPicPr>
          <p:nvPr/>
        </p:nvPicPr>
        <p:blipFill>
          <a:blip r:embed="rId2">
            <a:duotone>
              <a:prstClr val="black"/>
              <a:schemeClr val="accent3">
                <a:tint val="45000"/>
                <a:satMod val="400000"/>
              </a:schemeClr>
            </a:duotone>
          </a:blip>
          <a:stretch>
            <a:fillRect/>
          </a:stretch>
        </p:blipFill>
        <p:spPr>
          <a:xfrm>
            <a:off x="1383484" y="1623915"/>
            <a:ext cx="2167509" cy="1312505"/>
          </a:xfrm>
          <a:prstGeom prst="rect">
            <a:avLst/>
          </a:prstGeom>
        </p:spPr>
      </p:pic>
      <p:pic>
        <p:nvPicPr>
          <p:cNvPr id="9" name="Picture 8">
            <a:extLst>
              <a:ext uri="{FF2B5EF4-FFF2-40B4-BE49-F238E27FC236}">
                <a16:creationId xmlns:a16="http://schemas.microsoft.com/office/drawing/2014/main" id="{3A810A9D-06D1-CE3B-D81E-F4DE51CE33EC}"/>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00358" y="4547222"/>
            <a:ext cx="1677089" cy="1677089"/>
          </a:xfrm>
          <a:prstGeom prst="rect">
            <a:avLst/>
          </a:prstGeom>
        </p:spPr>
      </p:pic>
    </p:spTree>
    <p:extLst>
      <p:ext uri="{BB962C8B-B14F-4D97-AF65-F5344CB8AC3E}">
        <p14:creationId xmlns:p14="http://schemas.microsoft.com/office/powerpoint/2010/main" val="692794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7FE7F5-9BAF-CCCC-D4FA-EF8E7C02FDDD}"/>
              </a:ext>
            </a:extLst>
          </p:cNvPr>
          <p:cNvSpPr txBox="1"/>
          <p:nvPr/>
        </p:nvSpPr>
        <p:spPr>
          <a:xfrm>
            <a:off x="5100824" y="685800"/>
            <a:ext cx="6176776"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a:solidFill>
                  <a:schemeClr val="tx2"/>
                </a:solidFill>
                <a:latin typeface="+mj-lt"/>
                <a:ea typeface="+mj-ea"/>
                <a:cs typeface="+mj-cs"/>
              </a:rPr>
              <a:t>Indice</a:t>
            </a:r>
          </a:p>
        </p:txBody>
      </p:sp>
      <p:pic>
        <p:nvPicPr>
          <p:cNvPr id="10" name="Picture 9" descr="Script de ordenador en una pantalla">
            <a:extLst>
              <a:ext uri="{FF2B5EF4-FFF2-40B4-BE49-F238E27FC236}">
                <a16:creationId xmlns:a16="http://schemas.microsoft.com/office/drawing/2014/main" id="{D1349D4D-D9C0-E455-BFAA-B6B5C5196109}"/>
              </a:ext>
            </a:extLst>
          </p:cNvPr>
          <p:cNvPicPr>
            <a:picLocks noChangeAspect="1"/>
          </p:cNvPicPr>
          <p:nvPr/>
        </p:nvPicPr>
        <p:blipFill rotWithShape="1">
          <a:blip r:embed="rId2"/>
          <a:srcRect l="8829" r="48602" b="-1"/>
          <a:stretch/>
        </p:blipFill>
        <p:spPr>
          <a:xfrm>
            <a:off x="-1" y="10"/>
            <a:ext cx="4373546" cy="6857990"/>
          </a:xfrm>
          <a:prstGeom prst="rect">
            <a:avLst/>
          </a:prstGeom>
        </p:spPr>
      </p:pic>
      <p:sp>
        <p:nvSpPr>
          <p:cNvPr id="16" name="Rectangle 15">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TextBox 7">
            <a:extLst>
              <a:ext uri="{FF2B5EF4-FFF2-40B4-BE49-F238E27FC236}">
                <a16:creationId xmlns:a16="http://schemas.microsoft.com/office/drawing/2014/main" id="{26F7B614-BBC6-8679-725A-1C4DE235C731}"/>
              </a:ext>
            </a:extLst>
          </p:cNvPr>
          <p:cNvGraphicFramePr/>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038654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Diagonal Corners Rounded 12">
            <a:extLst>
              <a:ext uri="{FF2B5EF4-FFF2-40B4-BE49-F238E27FC236}">
                <a16:creationId xmlns:a16="http://schemas.microsoft.com/office/drawing/2014/main" id="{225D6FDA-E6D0-A24E-D1D3-4EEAADB7F906}"/>
              </a:ext>
            </a:extLst>
          </p:cNvPr>
          <p:cNvSpPr/>
          <p:nvPr/>
        </p:nvSpPr>
        <p:spPr>
          <a:xfrm>
            <a:off x="3706704" y="2220432"/>
            <a:ext cx="2694282" cy="4522782"/>
          </a:xfrm>
          <a:prstGeom prst="round2DiagRect">
            <a:avLst>
              <a:gd name="adj1" fmla="val 29727"/>
              <a:gd name="adj2" fmla="val 8139"/>
            </a:avLst>
          </a:prstGeom>
          <a:solidFill>
            <a:srgbClr val="191B0E">
              <a:alpha val="30000"/>
            </a:srgbClr>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5" name="Rectangle: Diagonal Corners Rounded 14">
            <a:extLst>
              <a:ext uri="{FF2B5EF4-FFF2-40B4-BE49-F238E27FC236}">
                <a16:creationId xmlns:a16="http://schemas.microsoft.com/office/drawing/2014/main" id="{661F9614-5AA6-6615-E2FC-877B15450EFB}"/>
              </a:ext>
            </a:extLst>
          </p:cNvPr>
          <p:cNvSpPr/>
          <p:nvPr/>
        </p:nvSpPr>
        <p:spPr>
          <a:xfrm>
            <a:off x="6538090" y="2139703"/>
            <a:ext cx="2694282" cy="4522782"/>
          </a:xfrm>
          <a:prstGeom prst="round2DiagRect">
            <a:avLst>
              <a:gd name="adj1" fmla="val 29727"/>
              <a:gd name="adj2" fmla="val 8139"/>
            </a:avLst>
          </a:prstGeom>
          <a:solidFill>
            <a:srgbClr val="191B0E">
              <a:alpha val="30000"/>
            </a:srgbClr>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7" name="Rectangle: Diagonal Corners Rounded 16">
            <a:extLst>
              <a:ext uri="{FF2B5EF4-FFF2-40B4-BE49-F238E27FC236}">
                <a16:creationId xmlns:a16="http://schemas.microsoft.com/office/drawing/2014/main" id="{147A640A-65AC-9E61-41B4-C19E8C4DE47C}"/>
              </a:ext>
            </a:extLst>
          </p:cNvPr>
          <p:cNvSpPr/>
          <p:nvPr/>
        </p:nvSpPr>
        <p:spPr>
          <a:xfrm>
            <a:off x="9365148" y="2120209"/>
            <a:ext cx="2694282" cy="4522782"/>
          </a:xfrm>
          <a:prstGeom prst="round2DiagRect">
            <a:avLst>
              <a:gd name="adj1" fmla="val 29727"/>
              <a:gd name="adj2" fmla="val 8139"/>
            </a:avLst>
          </a:prstGeom>
          <a:solidFill>
            <a:srgbClr val="191B0E">
              <a:alpha val="30000"/>
            </a:srgbClr>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6" name="Rectangle: Diagonal Corners Rounded 15">
            <a:extLst>
              <a:ext uri="{FF2B5EF4-FFF2-40B4-BE49-F238E27FC236}">
                <a16:creationId xmlns:a16="http://schemas.microsoft.com/office/drawing/2014/main" id="{FD4A5E2E-F5D9-F0CD-A138-B6ADD892FC6F}"/>
              </a:ext>
            </a:extLst>
          </p:cNvPr>
          <p:cNvSpPr/>
          <p:nvPr/>
        </p:nvSpPr>
        <p:spPr>
          <a:xfrm>
            <a:off x="900718" y="2220432"/>
            <a:ext cx="2694282" cy="4522782"/>
          </a:xfrm>
          <a:prstGeom prst="round2DiagRect">
            <a:avLst>
              <a:gd name="adj1" fmla="val 29727"/>
              <a:gd name="adj2" fmla="val 8139"/>
            </a:avLst>
          </a:prstGeom>
          <a:solidFill>
            <a:srgbClr val="191B0E">
              <a:alpha val="30000"/>
            </a:srgbClr>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 name="Title 1">
            <a:extLst>
              <a:ext uri="{FF2B5EF4-FFF2-40B4-BE49-F238E27FC236}">
                <a16:creationId xmlns:a16="http://schemas.microsoft.com/office/drawing/2014/main" id="{3E13C0C1-DDC0-1778-37BB-58EC3268D7F1}"/>
              </a:ext>
            </a:extLst>
          </p:cNvPr>
          <p:cNvSpPr txBox="1">
            <a:spLocks/>
          </p:cNvSpPr>
          <p:nvPr/>
        </p:nvSpPr>
        <p:spPr>
          <a:xfrm>
            <a:off x="2133007" y="1212209"/>
            <a:ext cx="10466832" cy="1485900"/>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sz="1200" dirty="0">
              <a:latin typeface="+mn-lt"/>
            </a:endParaRPr>
          </a:p>
        </p:txBody>
      </p:sp>
      <p:sp>
        <p:nvSpPr>
          <p:cNvPr id="8" name="TextBox 7">
            <a:extLst>
              <a:ext uri="{FF2B5EF4-FFF2-40B4-BE49-F238E27FC236}">
                <a16:creationId xmlns:a16="http://schemas.microsoft.com/office/drawing/2014/main" id="{27856043-D7C2-4F17-154F-C24C212842E4}"/>
              </a:ext>
            </a:extLst>
          </p:cNvPr>
          <p:cNvSpPr txBox="1"/>
          <p:nvPr/>
        </p:nvSpPr>
        <p:spPr>
          <a:xfrm>
            <a:off x="1063222" y="3157744"/>
            <a:ext cx="2362200" cy="2800767"/>
          </a:xfrm>
          <a:prstGeom prst="rect">
            <a:avLst/>
          </a:prstGeom>
          <a:noFill/>
        </p:spPr>
        <p:txBody>
          <a:bodyPr wrap="square">
            <a:spAutoFit/>
          </a:bodyPr>
          <a:lstStyle/>
          <a:p>
            <a:r>
              <a:rPr lang="es-ES" sz="1600" b="1" dirty="0">
                <a:latin typeface="Calibri" panose="020F0502020204030204" pitchFamily="34" charset="0"/>
                <a:ea typeface="Calibri" panose="020F0502020204030204" pitchFamily="34" charset="0"/>
                <a:cs typeface="Calibri" panose="020F0502020204030204" pitchFamily="34" charset="0"/>
              </a:rPr>
              <a:t>Objetivo</a:t>
            </a:r>
          </a:p>
          <a:p>
            <a:r>
              <a:rPr lang="es-ES" sz="1600" dirty="0">
                <a:latin typeface="Calibri" panose="020F0502020204030204" pitchFamily="34" charset="0"/>
                <a:ea typeface="Calibri" panose="020F0502020204030204" pitchFamily="34" charset="0"/>
                <a:cs typeface="Calibri" panose="020F0502020204030204" pitchFamily="34" charset="0"/>
              </a:rPr>
              <a:t>Analizar y predecir la probabilidad de cancelación de clientes en una empresa de telecomunicaciones utilizando variables demográficas, de uso y satisfacción para implementar medidas preventivas.</a:t>
            </a:r>
          </a:p>
        </p:txBody>
      </p:sp>
      <p:sp>
        <p:nvSpPr>
          <p:cNvPr id="9" name="TextBox 8">
            <a:extLst>
              <a:ext uri="{FF2B5EF4-FFF2-40B4-BE49-F238E27FC236}">
                <a16:creationId xmlns:a16="http://schemas.microsoft.com/office/drawing/2014/main" id="{5265A159-6277-1BC6-2724-6B68C3044098}"/>
              </a:ext>
            </a:extLst>
          </p:cNvPr>
          <p:cNvSpPr txBox="1"/>
          <p:nvPr/>
        </p:nvSpPr>
        <p:spPr>
          <a:xfrm>
            <a:off x="3969751" y="3197167"/>
            <a:ext cx="2320008" cy="3293209"/>
          </a:xfrm>
          <a:prstGeom prst="rect">
            <a:avLst/>
          </a:prstGeom>
          <a:noFill/>
        </p:spPr>
        <p:txBody>
          <a:bodyPr wrap="square">
            <a:spAutoFit/>
          </a:bodyPr>
          <a:lstStyle/>
          <a:p>
            <a:r>
              <a:rPr lang="es-ES" sz="1600" b="1" dirty="0">
                <a:latin typeface="Calibri" panose="020F0502020204030204" pitchFamily="34" charset="0"/>
                <a:ea typeface="Calibri" panose="020F0502020204030204" pitchFamily="34" charset="0"/>
                <a:cs typeface="Calibri" panose="020F0502020204030204" pitchFamily="34" charset="0"/>
              </a:rPr>
              <a:t>Contexto Comercial</a:t>
            </a:r>
          </a:p>
          <a:p>
            <a:r>
              <a:rPr lang="es-ES" sz="1600" b="1" dirty="0">
                <a:latin typeface="Calibri" panose="020F0502020204030204" pitchFamily="34" charset="0"/>
                <a:ea typeface="Calibri" panose="020F0502020204030204" pitchFamily="34" charset="0"/>
                <a:cs typeface="Calibri" panose="020F0502020204030204" pitchFamily="34" charset="0"/>
              </a:rPr>
              <a:t> </a:t>
            </a:r>
            <a:r>
              <a:rPr lang="es-ES" sz="1600" dirty="0">
                <a:latin typeface="Calibri" panose="020F0502020204030204" pitchFamily="34" charset="0"/>
                <a:ea typeface="Calibri" panose="020F0502020204030204" pitchFamily="34" charset="0"/>
                <a:cs typeface="Calibri" panose="020F0502020204030204" pitchFamily="34" charset="0"/>
              </a:rPr>
              <a:t>Ante la creciente competencia y alta tasa de cancelación, la retención de clientes se vuelve crucial para mantener la rentabilidad y cuota de mercado. Identificar factores de cancelación ayudará a diseñar estrategias de retención efectivas y personalizadas.</a:t>
            </a:r>
          </a:p>
        </p:txBody>
      </p:sp>
      <p:sp>
        <p:nvSpPr>
          <p:cNvPr id="11" name="TextBox 10">
            <a:extLst>
              <a:ext uri="{FF2B5EF4-FFF2-40B4-BE49-F238E27FC236}">
                <a16:creationId xmlns:a16="http://schemas.microsoft.com/office/drawing/2014/main" id="{EFC58477-9CBC-9C29-70DA-27AA3D234CFB}"/>
              </a:ext>
            </a:extLst>
          </p:cNvPr>
          <p:cNvSpPr txBox="1"/>
          <p:nvPr/>
        </p:nvSpPr>
        <p:spPr>
          <a:xfrm>
            <a:off x="6757143" y="3214239"/>
            <a:ext cx="2436206" cy="3046988"/>
          </a:xfrm>
          <a:prstGeom prst="rect">
            <a:avLst/>
          </a:prstGeom>
          <a:noFill/>
        </p:spPr>
        <p:txBody>
          <a:bodyPr wrap="square">
            <a:spAutoFit/>
          </a:bodyPr>
          <a:lstStyle/>
          <a:p>
            <a:r>
              <a:rPr lang="es-ES" sz="1600" b="1" dirty="0">
                <a:latin typeface="Calibri" panose="020F0502020204030204" pitchFamily="34" charset="0"/>
                <a:ea typeface="Calibri" panose="020F0502020204030204" pitchFamily="34" charset="0"/>
                <a:cs typeface="Calibri" panose="020F0502020204030204" pitchFamily="34" charset="0"/>
              </a:rPr>
              <a:t>Problema Comercial </a:t>
            </a:r>
          </a:p>
          <a:p>
            <a:r>
              <a:rPr lang="es-ES" sz="1600" dirty="0">
                <a:latin typeface="Calibri" panose="020F0502020204030204" pitchFamily="34" charset="0"/>
                <a:ea typeface="Calibri" panose="020F0502020204030204" pitchFamily="34" charset="0"/>
                <a:cs typeface="Calibri" panose="020F0502020204030204" pitchFamily="34" charset="0"/>
              </a:rPr>
              <a:t>Es necesario identificar y comprender los factores que motivan la cancelación de servicios por parte de los clientes, ya que esto provoca pérdidas financieras y daña la reputación de la empresa. La predicción y abordaje de causas de cancelación es fundamental.</a:t>
            </a:r>
          </a:p>
        </p:txBody>
      </p:sp>
      <p:pic>
        <p:nvPicPr>
          <p:cNvPr id="21" name="Graphic 20" descr="Presentation with checklist with solid fill">
            <a:extLst>
              <a:ext uri="{FF2B5EF4-FFF2-40B4-BE49-F238E27FC236}">
                <a16:creationId xmlns:a16="http://schemas.microsoft.com/office/drawing/2014/main" id="{5C7277CA-013B-955A-FE7D-C5E0180627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166" y="2432884"/>
            <a:ext cx="739387" cy="739387"/>
          </a:xfrm>
          <a:prstGeom prst="rect">
            <a:avLst/>
          </a:prstGeom>
        </p:spPr>
      </p:pic>
      <p:pic>
        <p:nvPicPr>
          <p:cNvPr id="23" name="Graphic 22" descr="Search Inventory outline">
            <a:extLst>
              <a:ext uri="{FF2B5EF4-FFF2-40B4-BE49-F238E27FC236}">
                <a16:creationId xmlns:a16="http://schemas.microsoft.com/office/drawing/2014/main" id="{2E35B4DC-0181-C463-08E2-40C1CBD846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3236" y="2356149"/>
            <a:ext cx="700701" cy="700701"/>
          </a:xfrm>
          <a:prstGeom prst="rect">
            <a:avLst/>
          </a:prstGeom>
        </p:spPr>
      </p:pic>
      <p:pic>
        <p:nvPicPr>
          <p:cNvPr id="25" name="Graphic 24" descr="Downward trend graph with solid fill">
            <a:extLst>
              <a:ext uri="{FF2B5EF4-FFF2-40B4-BE49-F238E27FC236}">
                <a16:creationId xmlns:a16="http://schemas.microsoft.com/office/drawing/2014/main" id="{8CB068BF-8ED3-D63E-377E-4346F4690A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2603" y="2315481"/>
            <a:ext cx="765256" cy="765256"/>
          </a:xfrm>
          <a:prstGeom prst="rect">
            <a:avLst/>
          </a:prstGeom>
        </p:spPr>
      </p:pic>
      <p:sp>
        <p:nvSpPr>
          <p:cNvPr id="29" name="TextBox 28">
            <a:extLst>
              <a:ext uri="{FF2B5EF4-FFF2-40B4-BE49-F238E27FC236}">
                <a16:creationId xmlns:a16="http://schemas.microsoft.com/office/drawing/2014/main" id="{987E4F66-ABF4-732E-55C1-862EAEEFA2E7}"/>
              </a:ext>
            </a:extLst>
          </p:cNvPr>
          <p:cNvSpPr txBox="1"/>
          <p:nvPr/>
        </p:nvSpPr>
        <p:spPr>
          <a:xfrm>
            <a:off x="9572635" y="3197167"/>
            <a:ext cx="2486795" cy="3293209"/>
          </a:xfrm>
          <a:prstGeom prst="rect">
            <a:avLst/>
          </a:prstGeom>
          <a:noFill/>
        </p:spPr>
        <p:txBody>
          <a:bodyPr wrap="square">
            <a:spAutoFit/>
          </a:bodyPr>
          <a:lstStyle/>
          <a:p>
            <a:r>
              <a:rPr lang="es-ES" sz="1600" b="1" dirty="0">
                <a:latin typeface="Calibri" panose="020F0502020204030204" pitchFamily="34" charset="0"/>
                <a:ea typeface="Calibri" panose="020F0502020204030204" pitchFamily="34" charset="0"/>
                <a:cs typeface="Calibri" panose="020F0502020204030204" pitchFamily="34" charset="0"/>
              </a:rPr>
              <a:t>Contexto Analítico</a:t>
            </a:r>
          </a:p>
          <a:p>
            <a:r>
              <a:rPr lang="es-ES" sz="1600" b="1" dirty="0">
                <a:latin typeface="Calibri" panose="020F0502020204030204" pitchFamily="34" charset="0"/>
                <a:ea typeface="Calibri" panose="020F0502020204030204" pitchFamily="34" charset="0"/>
                <a:cs typeface="Calibri" panose="020F0502020204030204" pitchFamily="34" charset="0"/>
              </a:rPr>
              <a:t> </a:t>
            </a:r>
            <a:r>
              <a:rPr lang="es-ES" sz="1600" dirty="0">
                <a:latin typeface="Calibri" panose="020F0502020204030204" pitchFamily="34" charset="0"/>
                <a:ea typeface="Calibri" panose="020F0502020204030204" pitchFamily="34" charset="0"/>
                <a:cs typeface="Calibri" panose="020F0502020204030204" pitchFamily="34" charset="0"/>
              </a:rPr>
              <a:t>Se aplicará un enfoque analítico que incluye análisis exploratorio de datos y técnicas de modelado predictivo para investigar las relaciones entre variables y la tasa de cancelación. Este análisis permite entender la estructura y características del conjunto de datos y detectar anomalías.</a:t>
            </a:r>
            <a:endParaRPr lang="es-419" sz="1600" dirty="0">
              <a:latin typeface="Calibri" panose="020F0502020204030204" pitchFamily="34" charset="0"/>
              <a:ea typeface="Calibri" panose="020F0502020204030204" pitchFamily="34" charset="0"/>
              <a:cs typeface="Calibri" panose="020F0502020204030204" pitchFamily="34" charset="0"/>
            </a:endParaRPr>
          </a:p>
        </p:txBody>
      </p:sp>
      <p:pic>
        <p:nvPicPr>
          <p:cNvPr id="35" name="Picture 34">
            <a:extLst>
              <a:ext uri="{FF2B5EF4-FFF2-40B4-BE49-F238E27FC236}">
                <a16:creationId xmlns:a16="http://schemas.microsoft.com/office/drawing/2014/main" id="{4769AC27-4CFE-E744-B980-A4E27A0C9FC0}"/>
              </a:ext>
            </a:extLst>
          </p:cNvPr>
          <p:cNvPicPr>
            <a:picLocks noChangeAspect="1"/>
          </p:cNvPicPr>
          <p:nvPr/>
        </p:nvPicPr>
        <p:blipFill rotWithShape="1">
          <a:blip r:embed="rId8"/>
          <a:srcRect l="7776" t="28009" r="9052" b="25772"/>
          <a:stretch/>
        </p:blipFill>
        <p:spPr>
          <a:xfrm>
            <a:off x="6432697" y="290505"/>
            <a:ext cx="4065984" cy="1636955"/>
          </a:xfrm>
          <a:prstGeom prst="rect">
            <a:avLst/>
          </a:prstGeom>
        </p:spPr>
      </p:pic>
      <p:sp>
        <p:nvSpPr>
          <p:cNvPr id="37" name="TextBox 36">
            <a:extLst>
              <a:ext uri="{FF2B5EF4-FFF2-40B4-BE49-F238E27FC236}">
                <a16:creationId xmlns:a16="http://schemas.microsoft.com/office/drawing/2014/main" id="{7DC84437-FAAC-D209-0F42-76DC1139BDE4}"/>
              </a:ext>
            </a:extLst>
          </p:cNvPr>
          <p:cNvSpPr txBox="1"/>
          <p:nvPr/>
        </p:nvSpPr>
        <p:spPr>
          <a:xfrm>
            <a:off x="1798921" y="738047"/>
            <a:ext cx="6424936" cy="646331"/>
          </a:xfrm>
          <a:prstGeom prst="rect">
            <a:avLst/>
          </a:prstGeom>
          <a:noFill/>
        </p:spPr>
        <p:txBody>
          <a:bodyPr wrap="square">
            <a:spAutoFit/>
          </a:bodyPr>
          <a:lstStyle/>
          <a:p>
            <a:r>
              <a:rPr lang="es-419" sz="3600" b="1" dirty="0"/>
              <a:t>Abandono de clientes</a:t>
            </a:r>
          </a:p>
        </p:txBody>
      </p:sp>
      <p:pic>
        <p:nvPicPr>
          <p:cNvPr id="20" name="Graphic 19" descr="Briefcase with solid fill">
            <a:extLst>
              <a:ext uri="{FF2B5EF4-FFF2-40B4-BE49-F238E27FC236}">
                <a16:creationId xmlns:a16="http://schemas.microsoft.com/office/drawing/2014/main" id="{F9CC3110-F1D1-4814-76EE-7367310762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6653" y="2351510"/>
            <a:ext cx="786203" cy="786203"/>
          </a:xfrm>
          <a:prstGeom prst="rect">
            <a:avLst/>
          </a:prstGeom>
        </p:spPr>
      </p:pic>
    </p:spTree>
    <p:extLst>
      <p:ext uri="{BB962C8B-B14F-4D97-AF65-F5344CB8AC3E}">
        <p14:creationId xmlns:p14="http://schemas.microsoft.com/office/powerpoint/2010/main" val="32055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od human figure">
            <a:extLst>
              <a:ext uri="{FF2B5EF4-FFF2-40B4-BE49-F238E27FC236}">
                <a16:creationId xmlns:a16="http://schemas.microsoft.com/office/drawing/2014/main" id="{92D371A8-579D-20ED-8F18-AA9273D7162B}"/>
              </a:ext>
            </a:extLst>
          </p:cNvPr>
          <p:cNvPicPr>
            <a:picLocks noChangeAspect="1"/>
          </p:cNvPicPr>
          <p:nvPr/>
        </p:nvPicPr>
        <p:blipFill rotWithShape="1">
          <a:blip r:embed="rId2"/>
          <a:srcRect r="35335"/>
          <a:stretch/>
        </p:blipFill>
        <p:spPr>
          <a:xfrm>
            <a:off x="1130511" y="2900858"/>
            <a:ext cx="2006601" cy="3063578"/>
          </a:xfrm>
          <a:prstGeom prst="rect">
            <a:avLst/>
          </a:prstGeom>
        </p:spPr>
      </p:pic>
      <p:sp>
        <p:nvSpPr>
          <p:cNvPr id="2" name="TextBox 1">
            <a:extLst>
              <a:ext uri="{FF2B5EF4-FFF2-40B4-BE49-F238E27FC236}">
                <a16:creationId xmlns:a16="http://schemas.microsoft.com/office/drawing/2014/main" id="{9362CB97-D061-4ACD-4570-C51D548C1395}"/>
              </a:ext>
            </a:extLst>
          </p:cNvPr>
          <p:cNvSpPr txBox="1"/>
          <p:nvPr/>
        </p:nvSpPr>
        <p:spPr>
          <a:xfrm>
            <a:off x="1130511" y="982464"/>
            <a:ext cx="10832889" cy="1569660"/>
          </a:xfrm>
          <a:prstGeom prst="rect">
            <a:avLst/>
          </a:prstGeom>
          <a:noFill/>
        </p:spPr>
        <p:txBody>
          <a:bodyPr wrap="square">
            <a:spAutoFit/>
          </a:bodyPr>
          <a:lstStyle/>
          <a:p>
            <a:pPr algn="just"/>
            <a:r>
              <a:rPr lang="es-ES" sz="1600" dirty="0">
                <a:latin typeface="Calibri" panose="020F0502020204030204" pitchFamily="34" charset="0"/>
                <a:ea typeface="Calibri" panose="020F0502020204030204" pitchFamily="34" charset="0"/>
                <a:cs typeface="Calibri" panose="020F0502020204030204" pitchFamily="34" charset="0"/>
              </a:rPr>
              <a:t>El conjunto de datos del proyecto es el </a:t>
            </a:r>
            <a:r>
              <a:rPr lang="es-ES" sz="1600" b="1" dirty="0">
                <a:latin typeface="Calibri" panose="020F0502020204030204" pitchFamily="34" charset="0"/>
                <a:ea typeface="Calibri" panose="020F0502020204030204" pitchFamily="34" charset="0"/>
                <a:cs typeface="Calibri" panose="020F0502020204030204" pitchFamily="34" charset="0"/>
              </a:rPr>
              <a:t>IBM </a:t>
            </a:r>
            <a:r>
              <a:rPr lang="es-ES" sz="1600" b="1" dirty="0" err="1">
                <a:latin typeface="Calibri" panose="020F0502020204030204" pitchFamily="34" charset="0"/>
                <a:ea typeface="Calibri" panose="020F0502020204030204" pitchFamily="34" charset="0"/>
                <a:cs typeface="Calibri" panose="020F0502020204030204" pitchFamily="34" charset="0"/>
              </a:rPr>
              <a:t>Telco</a:t>
            </a:r>
            <a:r>
              <a:rPr lang="es-ES" sz="1600" b="1" dirty="0">
                <a:latin typeface="Calibri" panose="020F0502020204030204" pitchFamily="34" charset="0"/>
                <a:ea typeface="Calibri" panose="020F0502020204030204" pitchFamily="34" charset="0"/>
                <a:cs typeface="Calibri" panose="020F0502020204030204" pitchFamily="34" charset="0"/>
              </a:rPr>
              <a:t> </a:t>
            </a:r>
            <a:r>
              <a:rPr lang="es-ES" sz="1600" b="1" dirty="0" err="1">
                <a:latin typeface="Calibri" panose="020F0502020204030204" pitchFamily="34" charset="0"/>
                <a:ea typeface="Calibri" panose="020F0502020204030204" pitchFamily="34" charset="0"/>
                <a:cs typeface="Calibri" panose="020F0502020204030204" pitchFamily="34" charset="0"/>
              </a:rPr>
              <a:t>Customer</a:t>
            </a:r>
            <a:r>
              <a:rPr lang="es-ES" sz="1600" b="1" dirty="0">
                <a:latin typeface="Calibri" panose="020F0502020204030204" pitchFamily="34" charset="0"/>
                <a:ea typeface="Calibri" panose="020F0502020204030204" pitchFamily="34" charset="0"/>
                <a:cs typeface="Calibri" panose="020F0502020204030204" pitchFamily="34" charset="0"/>
              </a:rPr>
              <a:t> </a:t>
            </a:r>
            <a:r>
              <a:rPr lang="es-ES" sz="1600" b="1" dirty="0" err="1">
                <a:latin typeface="Calibri" panose="020F0502020204030204" pitchFamily="34" charset="0"/>
                <a:ea typeface="Calibri" panose="020F0502020204030204" pitchFamily="34" charset="0"/>
                <a:cs typeface="Calibri" panose="020F0502020204030204" pitchFamily="34" charset="0"/>
              </a:rPr>
              <a:t>Churn</a:t>
            </a:r>
            <a:r>
              <a:rPr lang="es-ES" sz="1600" dirty="0">
                <a:latin typeface="Calibri" panose="020F0502020204030204" pitchFamily="34" charset="0"/>
                <a:ea typeface="Calibri" panose="020F0502020204030204" pitchFamily="34" charset="0"/>
                <a:cs typeface="Calibri" panose="020F0502020204030204" pitchFamily="34" charset="0"/>
              </a:rPr>
              <a:t>. La empresa californiana de </a:t>
            </a:r>
            <a:r>
              <a:rPr lang="es-ES" sz="1600" b="1" dirty="0">
                <a:latin typeface="Calibri" panose="020F0502020204030204" pitchFamily="34" charset="0"/>
                <a:ea typeface="Calibri" panose="020F0502020204030204" pitchFamily="34" charset="0"/>
                <a:cs typeface="Calibri" panose="020F0502020204030204" pitchFamily="34" charset="0"/>
              </a:rPr>
              <a:t>telecomunicaciones JB Link</a:t>
            </a:r>
            <a:r>
              <a:rPr lang="es-ES" sz="1600" dirty="0">
                <a:latin typeface="Calibri" panose="020F0502020204030204" pitchFamily="34" charset="0"/>
                <a:ea typeface="Calibri" panose="020F0502020204030204" pitchFamily="34" charset="0"/>
                <a:cs typeface="Calibri" panose="020F0502020204030204" pitchFamily="34" charset="0"/>
              </a:rPr>
              <a:t>, afronta un </a:t>
            </a:r>
            <a:r>
              <a:rPr lang="es-ES" sz="1600" b="1" dirty="0">
                <a:latin typeface="Calibri" panose="020F0502020204030204" pitchFamily="34" charset="0"/>
                <a:ea typeface="Calibri" panose="020F0502020204030204" pitchFamily="34" charset="0"/>
                <a:cs typeface="Calibri" panose="020F0502020204030204" pitchFamily="34" charset="0"/>
              </a:rPr>
              <a:t>alto índice de cancelación de servicios </a:t>
            </a:r>
            <a:r>
              <a:rPr lang="es-ES" sz="1600" dirty="0">
                <a:latin typeface="Calibri" panose="020F0502020204030204" pitchFamily="34" charset="0"/>
                <a:ea typeface="Calibri" panose="020F0502020204030204" pitchFamily="34" charset="0"/>
                <a:cs typeface="Calibri" panose="020F0502020204030204" pitchFamily="34" charset="0"/>
              </a:rPr>
              <a:t>por parte de sus clientes. Por ello, ha creado un equipo, incluyendo expertos en ciencia de datos, para establecer una estrategia de retención de clientes. Este equipo de ciencia de datos está a cargo de extraer </a:t>
            </a:r>
            <a:r>
              <a:rPr lang="es-ES" sz="1600" dirty="0" err="1">
                <a:latin typeface="Calibri" panose="020F0502020204030204" pitchFamily="34" charset="0"/>
                <a:ea typeface="Calibri" panose="020F0502020204030204" pitchFamily="34" charset="0"/>
                <a:cs typeface="Calibri" panose="020F0502020204030204" pitchFamily="34" charset="0"/>
              </a:rPr>
              <a:t>insights</a:t>
            </a:r>
            <a:r>
              <a:rPr lang="es-ES" sz="1600" dirty="0">
                <a:latin typeface="Calibri" panose="020F0502020204030204" pitchFamily="34" charset="0"/>
                <a:ea typeface="Calibri" panose="020F0502020204030204" pitchFamily="34" charset="0"/>
                <a:cs typeface="Calibri" panose="020F0502020204030204" pitchFamily="34" charset="0"/>
              </a:rPr>
              <a:t> a partir de los datos, desarrollar un modelo de aprendizaje automático para predecir la cancelación de servicios y sugerir acciones personalizadas para retener a estos clientes. Se espera que este proyecto genere significativos ahorros para la compañía y promueva su crecimiento.</a:t>
            </a:r>
            <a:endParaRPr lang="es-419"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8BC885C-BF11-894D-1AE4-A2FDD44F7025}"/>
              </a:ext>
            </a:extLst>
          </p:cNvPr>
          <p:cNvSpPr txBox="1"/>
          <p:nvPr/>
        </p:nvSpPr>
        <p:spPr>
          <a:xfrm>
            <a:off x="3378412" y="2811958"/>
            <a:ext cx="9054888" cy="3293209"/>
          </a:xfrm>
          <a:prstGeom prst="rect">
            <a:avLst/>
          </a:prstGeom>
          <a:noFill/>
        </p:spPr>
        <p:txBody>
          <a:bodyPr wrap="square">
            <a:spAutoFit/>
          </a:bodyPr>
          <a:lstStyle/>
          <a:p>
            <a:r>
              <a:rPr lang="en-US" sz="1600" b="1" dirty="0" err="1">
                <a:latin typeface="Calibri" panose="020F0502020204030204" pitchFamily="34" charset="0"/>
                <a:ea typeface="Calibri" panose="020F0502020204030204" pitchFamily="34" charset="0"/>
                <a:cs typeface="Calibri" panose="020F0502020204030204" pitchFamily="34" charset="0"/>
              </a:rPr>
              <a:t>Preguntas</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primarias</a:t>
            </a:r>
            <a:endParaRPr lang="en-US" sz="1600" b="1" dirty="0">
              <a:latin typeface="Calibri" panose="020F0502020204030204" pitchFamily="34" charset="0"/>
              <a:ea typeface="Calibri" panose="020F0502020204030204" pitchFamily="34" charset="0"/>
              <a:cs typeface="Calibri" panose="020F0502020204030204" pitchFamily="34" charset="0"/>
            </a:endParaRPr>
          </a:p>
          <a:p>
            <a:endParaRPr lang="es-E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¿Existe una relación entre la satisfacción del cliente y la duración de la suscripción?</a:t>
            </a: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¿Existe una relación entre la tasa de cancelación y la satisfacción del cliente?</a:t>
            </a:r>
          </a:p>
          <a:p>
            <a:pPr marL="285750" indent="-285750">
              <a:buFont typeface="Arial" panose="020B0604020202020204" pitchFamily="34" charset="0"/>
              <a:buChar char="•"/>
            </a:pPr>
            <a:endParaRPr lang="es-ES" sz="16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s-ES" sz="1600" dirty="0">
              <a:latin typeface="Calibri" panose="020F0502020204030204" pitchFamily="34" charset="0"/>
              <a:ea typeface="Calibri" panose="020F0502020204030204" pitchFamily="34" charset="0"/>
              <a:cs typeface="Calibri" panose="020F0502020204030204" pitchFamily="34" charset="0"/>
            </a:endParaRPr>
          </a:p>
          <a:p>
            <a:r>
              <a:rPr lang="es-ES" sz="1600" b="1" dirty="0">
                <a:latin typeface="Calibri" panose="020F0502020204030204" pitchFamily="34" charset="0"/>
                <a:ea typeface="Calibri" panose="020F0502020204030204" pitchFamily="34" charset="0"/>
                <a:cs typeface="Calibri" panose="020F0502020204030204" pitchFamily="34" charset="0"/>
              </a:rPr>
              <a:t>Preguntas secundarias (nos ayudaran a contestar las principales)</a:t>
            </a:r>
          </a:p>
          <a:p>
            <a:endParaRPr lang="es-E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¿Influye el tiempo de permanencia en la tasa de cancelación?</a:t>
            </a: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¿Influyen los cargos mensuales en la satisfacción del cliente y la tasa de cancelación?</a:t>
            </a: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¿Existe una relación entre el número de solicitudes de servicio al cliente y la satisfacción del cliente?</a:t>
            </a:r>
          </a:p>
          <a:p>
            <a:pPr marL="285750" indent="-285750">
              <a:buFont typeface="Arial" panose="020B060402020202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¿Existe una relación entre la cantidad de problemas de producto/servicio reportados y la satisfacción del cliente?</a:t>
            </a:r>
            <a:endParaRPr lang="es-419"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472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0712-07EC-F8F9-90E3-C5D991E6D9D2}"/>
              </a:ext>
            </a:extLst>
          </p:cNvPr>
          <p:cNvSpPr>
            <a:spLocks noGrp="1"/>
          </p:cNvSpPr>
          <p:nvPr>
            <p:ph type="ctrTitle"/>
          </p:nvPr>
        </p:nvSpPr>
        <p:spPr>
          <a:xfrm>
            <a:off x="3858639" y="-625833"/>
            <a:ext cx="7878629" cy="2098226"/>
          </a:xfrm>
        </p:spPr>
        <p:txBody>
          <a:bodyPr/>
          <a:lstStyle/>
          <a:p>
            <a:r>
              <a:rPr lang="es-419" sz="6000" dirty="0"/>
              <a:t>Resumen </a:t>
            </a:r>
            <a:r>
              <a:rPr lang="es-419" sz="6000" b="1" dirty="0" err="1"/>
              <a:t>Metadata</a:t>
            </a:r>
            <a:endParaRPr lang="es-419" sz="6000" b="1" dirty="0"/>
          </a:p>
        </p:txBody>
      </p:sp>
      <p:pic>
        <p:nvPicPr>
          <p:cNvPr id="5" name="Graphic 4" descr="User with solid fill">
            <a:extLst>
              <a:ext uri="{FF2B5EF4-FFF2-40B4-BE49-F238E27FC236}">
                <a16:creationId xmlns:a16="http://schemas.microsoft.com/office/drawing/2014/main" id="{12361953-9F41-C226-B972-54949BAD1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9645" y="1472393"/>
            <a:ext cx="914400" cy="914400"/>
          </a:xfrm>
          <a:prstGeom prst="rect">
            <a:avLst/>
          </a:prstGeom>
        </p:spPr>
      </p:pic>
      <p:sp>
        <p:nvSpPr>
          <p:cNvPr id="6" name="TextBox 5">
            <a:extLst>
              <a:ext uri="{FF2B5EF4-FFF2-40B4-BE49-F238E27FC236}">
                <a16:creationId xmlns:a16="http://schemas.microsoft.com/office/drawing/2014/main" id="{B2997971-E519-2B9D-F1F6-DBFCE2FB920D}"/>
              </a:ext>
            </a:extLst>
          </p:cNvPr>
          <p:cNvSpPr txBox="1"/>
          <p:nvPr/>
        </p:nvSpPr>
        <p:spPr>
          <a:xfrm>
            <a:off x="8864501" y="2331696"/>
            <a:ext cx="1555554" cy="369332"/>
          </a:xfrm>
          <a:prstGeom prst="rect">
            <a:avLst/>
          </a:prstGeom>
          <a:noFill/>
        </p:spPr>
        <p:txBody>
          <a:bodyPr wrap="none" rtlCol="0">
            <a:spAutoFit/>
          </a:bodyPr>
          <a:lstStyle/>
          <a:p>
            <a:pPr algn="ctr"/>
            <a:r>
              <a:rPr lang="es-419" b="1" dirty="0"/>
              <a:t>7024 Clientes</a:t>
            </a:r>
          </a:p>
        </p:txBody>
      </p:sp>
      <p:pic>
        <p:nvPicPr>
          <p:cNvPr id="8" name="Graphic 7" descr="Clipboard with solid fill">
            <a:extLst>
              <a:ext uri="{FF2B5EF4-FFF2-40B4-BE49-F238E27FC236}">
                <a16:creationId xmlns:a16="http://schemas.microsoft.com/office/drawing/2014/main" id="{6F005149-E48E-06AB-F35D-2381E4C3E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5078" y="4099328"/>
            <a:ext cx="914400" cy="914400"/>
          </a:xfrm>
          <a:prstGeom prst="rect">
            <a:avLst/>
          </a:prstGeom>
        </p:spPr>
      </p:pic>
      <p:sp>
        <p:nvSpPr>
          <p:cNvPr id="9" name="TextBox 8">
            <a:extLst>
              <a:ext uri="{FF2B5EF4-FFF2-40B4-BE49-F238E27FC236}">
                <a16:creationId xmlns:a16="http://schemas.microsoft.com/office/drawing/2014/main" id="{0B2C9ED5-B3B6-A49F-851B-FB9D7A4A80A2}"/>
              </a:ext>
            </a:extLst>
          </p:cNvPr>
          <p:cNvSpPr txBox="1"/>
          <p:nvPr/>
        </p:nvSpPr>
        <p:spPr>
          <a:xfrm>
            <a:off x="8605135" y="3613397"/>
            <a:ext cx="2177806" cy="369332"/>
          </a:xfrm>
          <a:prstGeom prst="rect">
            <a:avLst/>
          </a:prstGeom>
          <a:noFill/>
        </p:spPr>
        <p:txBody>
          <a:bodyPr wrap="square" rtlCol="0">
            <a:spAutoFit/>
          </a:bodyPr>
          <a:lstStyle/>
          <a:p>
            <a:pPr algn="ctr"/>
            <a:r>
              <a:rPr lang="es-419" b="1" dirty="0"/>
              <a:t>26 % Abandonos</a:t>
            </a:r>
          </a:p>
        </p:txBody>
      </p:sp>
      <p:sp>
        <p:nvSpPr>
          <p:cNvPr id="10" name="TextBox 9">
            <a:extLst>
              <a:ext uri="{FF2B5EF4-FFF2-40B4-BE49-F238E27FC236}">
                <a16:creationId xmlns:a16="http://schemas.microsoft.com/office/drawing/2014/main" id="{985D56D1-4033-9A28-6FE5-09C6DD49CB40}"/>
              </a:ext>
            </a:extLst>
          </p:cNvPr>
          <p:cNvSpPr txBox="1"/>
          <p:nvPr/>
        </p:nvSpPr>
        <p:spPr>
          <a:xfrm>
            <a:off x="8734818" y="5013728"/>
            <a:ext cx="1814920" cy="369332"/>
          </a:xfrm>
          <a:prstGeom prst="rect">
            <a:avLst/>
          </a:prstGeom>
          <a:noFill/>
        </p:spPr>
        <p:txBody>
          <a:bodyPr wrap="none" rtlCol="0">
            <a:spAutoFit/>
          </a:bodyPr>
          <a:lstStyle/>
          <a:p>
            <a:pPr algn="ctr"/>
            <a:r>
              <a:rPr lang="es-419" b="1" dirty="0"/>
              <a:t>1834 </a:t>
            </a:r>
            <a:r>
              <a:rPr lang="es-419" b="1" dirty="0" err="1"/>
              <a:t>Encuentas</a:t>
            </a:r>
            <a:endParaRPr lang="es-419" b="1" dirty="0"/>
          </a:p>
        </p:txBody>
      </p:sp>
      <p:pic>
        <p:nvPicPr>
          <p:cNvPr id="13" name="Picture 12">
            <a:extLst>
              <a:ext uri="{FF2B5EF4-FFF2-40B4-BE49-F238E27FC236}">
                <a16:creationId xmlns:a16="http://schemas.microsoft.com/office/drawing/2014/main" id="{79F78DA4-2E39-DEC1-36BE-FCFB082C5D98}"/>
              </a:ext>
            </a:extLst>
          </p:cNvPr>
          <p:cNvPicPr>
            <a:picLocks noChangeAspect="1"/>
          </p:cNvPicPr>
          <p:nvPr/>
        </p:nvPicPr>
        <p:blipFill rotWithShape="1">
          <a:blip r:embed="rId6"/>
          <a:srcRect b="10353"/>
          <a:stretch/>
        </p:blipFill>
        <p:spPr>
          <a:xfrm>
            <a:off x="1253294" y="1818993"/>
            <a:ext cx="7351842" cy="3282092"/>
          </a:xfrm>
          <a:prstGeom prst="rect">
            <a:avLst/>
          </a:prstGeom>
        </p:spPr>
      </p:pic>
      <p:pic>
        <p:nvPicPr>
          <p:cNvPr id="15" name="Graphic 14" descr="Downward trend graph with solid fill">
            <a:extLst>
              <a:ext uri="{FF2B5EF4-FFF2-40B4-BE49-F238E27FC236}">
                <a16:creationId xmlns:a16="http://schemas.microsoft.com/office/drawing/2014/main" id="{D2D734D8-4270-3BF2-89AC-37AAFDA6C4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5078" y="2722874"/>
            <a:ext cx="914400" cy="914400"/>
          </a:xfrm>
          <a:prstGeom prst="rect">
            <a:avLst/>
          </a:prstGeom>
        </p:spPr>
      </p:pic>
    </p:spTree>
    <p:extLst>
      <p:ext uri="{BB962C8B-B14F-4D97-AF65-F5344CB8AC3E}">
        <p14:creationId xmlns:p14="http://schemas.microsoft.com/office/powerpoint/2010/main" val="278221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12FA9-343D-3F4E-D1D0-8325FCCDA6A1}"/>
              </a:ext>
            </a:extLst>
          </p:cNvPr>
          <p:cNvSpPr>
            <a:spLocks noGrp="1"/>
          </p:cNvSpPr>
          <p:nvPr>
            <p:ph type="title"/>
          </p:nvPr>
        </p:nvSpPr>
        <p:spPr/>
        <p:txBody>
          <a:bodyPr/>
          <a:lstStyle/>
          <a:p>
            <a:r>
              <a:rPr lang="es-419" dirty="0"/>
              <a:t>Análisis Exploratorio</a:t>
            </a:r>
          </a:p>
        </p:txBody>
      </p:sp>
    </p:spTree>
    <p:extLst>
      <p:ext uri="{BB962C8B-B14F-4D97-AF65-F5344CB8AC3E}">
        <p14:creationId xmlns:p14="http://schemas.microsoft.com/office/powerpoint/2010/main" val="243374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046D-21C7-90F4-CA2F-2CB9C554364E}"/>
              </a:ext>
            </a:extLst>
          </p:cNvPr>
          <p:cNvSpPr>
            <a:spLocks noGrp="1"/>
          </p:cNvSpPr>
          <p:nvPr>
            <p:ph type="title"/>
          </p:nvPr>
        </p:nvSpPr>
        <p:spPr>
          <a:xfrm>
            <a:off x="821690" y="990600"/>
            <a:ext cx="3855720" cy="2157884"/>
          </a:xfrm>
        </p:spPr>
        <p:txBody>
          <a:bodyPr>
            <a:normAutofit/>
          </a:bodyPr>
          <a:lstStyle/>
          <a:p>
            <a:pPr algn="ctr"/>
            <a:r>
              <a:rPr lang="es-ES" sz="4000" b="1" dirty="0">
                <a:solidFill>
                  <a:schemeClr val="bg1"/>
                </a:solidFill>
              </a:rPr>
              <a:t>Distribución </a:t>
            </a:r>
            <a:br>
              <a:rPr lang="es-ES" sz="4000" b="1" dirty="0">
                <a:solidFill>
                  <a:schemeClr val="bg1"/>
                </a:solidFill>
              </a:rPr>
            </a:br>
            <a:r>
              <a:rPr lang="es-ES" sz="4000" b="1" dirty="0">
                <a:solidFill>
                  <a:schemeClr val="bg1"/>
                </a:solidFill>
              </a:rPr>
              <a:t>de la Tasa de Cancelación</a:t>
            </a:r>
            <a:r>
              <a:rPr lang="es-ES" sz="4000" dirty="0">
                <a:solidFill>
                  <a:schemeClr val="bg1"/>
                </a:solidFill>
              </a:rPr>
              <a:t> </a:t>
            </a:r>
            <a:endParaRPr lang="es-419" sz="4000" dirty="0">
              <a:solidFill>
                <a:schemeClr val="bg1"/>
              </a:solidFill>
            </a:endParaRPr>
          </a:p>
        </p:txBody>
      </p:sp>
      <p:sp>
        <p:nvSpPr>
          <p:cNvPr id="3" name="Picture Placeholder 2">
            <a:extLst>
              <a:ext uri="{FF2B5EF4-FFF2-40B4-BE49-F238E27FC236}">
                <a16:creationId xmlns:a16="http://schemas.microsoft.com/office/drawing/2014/main" id="{0CE46E12-A69C-1218-8CA0-1D8754EDFF36}"/>
              </a:ext>
            </a:extLst>
          </p:cNvPr>
          <p:cNvSpPr>
            <a:spLocks noGrp="1"/>
          </p:cNvSpPr>
          <p:nvPr>
            <p:ph type="pic" idx="1"/>
          </p:nvPr>
        </p:nvSpPr>
        <p:spPr/>
      </p:sp>
      <p:sp>
        <p:nvSpPr>
          <p:cNvPr id="4" name="Text Placeholder 3">
            <a:extLst>
              <a:ext uri="{FF2B5EF4-FFF2-40B4-BE49-F238E27FC236}">
                <a16:creationId xmlns:a16="http://schemas.microsoft.com/office/drawing/2014/main" id="{514DB09C-087C-BDF3-69DE-7B8295FFC262}"/>
              </a:ext>
            </a:extLst>
          </p:cNvPr>
          <p:cNvSpPr>
            <a:spLocks noGrp="1"/>
          </p:cNvSpPr>
          <p:nvPr>
            <p:ph type="body" sz="half" idx="2"/>
          </p:nvPr>
        </p:nvSpPr>
        <p:spPr>
          <a:xfrm>
            <a:off x="723900" y="2855968"/>
            <a:ext cx="4051300" cy="3011432"/>
          </a:xfrm>
        </p:spPr>
        <p:txBody>
          <a:bodyPr/>
          <a:lstStyle/>
          <a:p>
            <a:pPr algn="just"/>
            <a:r>
              <a:rPr lang="es-ES" sz="1600" dirty="0">
                <a:solidFill>
                  <a:schemeClr val="bg1"/>
                </a:solidFill>
                <a:latin typeface="Calibri" panose="020F0502020204030204" pitchFamily="34" charset="0"/>
                <a:ea typeface="Calibri" panose="020F0502020204030204" pitchFamily="34" charset="0"/>
                <a:cs typeface="Calibri" panose="020F0502020204030204" pitchFamily="34" charset="0"/>
              </a:rPr>
              <a:t>Observamos la comparativa entre los clientes que han cancelado nuestros servicios y los que se han mantenido, facilitando un entendimiento claro de nuestro desempeño en retención de clientes. Este análisis guiará la creación de estrategias para mejorar la retención y disminuir las cancelaciones</a:t>
            </a:r>
            <a:endParaRPr lang="es-41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66A9863-9943-5B33-772D-C330C1D3C99E}"/>
              </a:ext>
            </a:extLst>
          </p:cNvPr>
          <p:cNvPicPr>
            <a:picLocks noChangeAspect="1"/>
          </p:cNvPicPr>
          <p:nvPr/>
        </p:nvPicPr>
        <p:blipFill rotWithShape="1">
          <a:blip r:embed="rId2"/>
          <a:srcRect r="33279"/>
          <a:stretch/>
        </p:blipFill>
        <p:spPr>
          <a:xfrm>
            <a:off x="5532120" y="914400"/>
            <a:ext cx="6659880" cy="5205984"/>
          </a:xfrm>
          <a:prstGeom prst="rect">
            <a:avLst/>
          </a:prstGeom>
        </p:spPr>
      </p:pic>
    </p:spTree>
    <p:extLst>
      <p:ext uri="{BB962C8B-B14F-4D97-AF65-F5344CB8AC3E}">
        <p14:creationId xmlns:p14="http://schemas.microsoft.com/office/powerpoint/2010/main" val="52147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046D-21C7-90F4-CA2F-2CB9C554364E}"/>
              </a:ext>
            </a:extLst>
          </p:cNvPr>
          <p:cNvSpPr>
            <a:spLocks noGrp="1"/>
          </p:cNvSpPr>
          <p:nvPr>
            <p:ph type="title"/>
          </p:nvPr>
        </p:nvSpPr>
        <p:spPr>
          <a:xfrm>
            <a:off x="723900" y="990600"/>
            <a:ext cx="3855720" cy="2157884"/>
          </a:xfrm>
        </p:spPr>
        <p:txBody>
          <a:bodyPr>
            <a:normAutofit/>
          </a:bodyPr>
          <a:lstStyle/>
          <a:p>
            <a:pPr algn="ctr"/>
            <a:r>
              <a:rPr lang="es-ES" sz="4000" b="1" dirty="0">
                <a:solidFill>
                  <a:schemeClr val="bg1"/>
                </a:solidFill>
              </a:rPr>
              <a:t>Distribución de la satisfacción </a:t>
            </a:r>
            <a:br>
              <a:rPr lang="es-ES" sz="4000" b="1" dirty="0">
                <a:solidFill>
                  <a:schemeClr val="bg1"/>
                </a:solidFill>
              </a:rPr>
            </a:br>
            <a:r>
              <a:rPr lang="es-ES" sz="4000" b="1" dirty="0">
                <a:solidFill>
                  <a:schemeClr val="bg1"/>
                </a:solidFill>
              </a:rPr>
              <a:t>del cliente</a:t>
            </a:r>
            <a:endParaRPr lang="es-419" sz="4000" dirty="0">
              <a:solidFill>
                <a:schemeClr val="bg1"/>
              </a:solidFill>
            </a:endParaRPr>
          </a:p>
        </p:txBody>
      </p:sp>
      <p:sp>
        <p:nvSpPr>
          <p:cNvPr id="3" name="Picture Placeholder 2">
            <a:extLst>
              <a:ext uri="{FF2B5EF4-FFF2-40B4-BE49-F238E27FC236}">
                <a16:creationId xmlns:a16="http://schemas.microsoft.com/office/drawing/2014/main" id="{0CE46E12-A69C-1218-8CA0-1D8754EDFF36}"/>
              </a:ext>
            </a:extLst>
          </p:cNvPr>
          <p:cNvSpPr>
            <a:spLocks noGrp="1"/>
          </p:cNvSpPr>
          <p:nvPr>
            <p:ph type="pic" idx="1"/>
          </p:nvPr>
        </p:nvSpPr>
        <p:spPr/>
      </p:sp>
      <p:sp>
        <p:nvSpPr>
          <p:cNvPr id="4" name="Text Placeholder 3">
            <a:extLst>
              <a:ext uri="{FF2B5EF4-FFF2-40B4-BE49-F238E27FC236}">
                <a16:creationId xmlns:a16="http://schemas.microsoft.com/office/drawing/2014/main" id="{514DB09C-087C-BDF3-69DE-7B8295FFC262}"/>
              </a:ext>
            </a:extLst>
          </p:cNvPr>
          <p:cNvSpPr>
            <a:spLocks noGrp="1"/>
          </p:cNvSpPr>
          <p:nvPr>
            <p:ph type="body" sz="half" idx="2"/>
          </p:nvPr>
        </p:nvSpPr>
        <p:spPr/>
        <p:txBody>
          <a:bodyPr/>
          <a:lstStyle/>
          <a:p>
            <a:pPr algn="just"/>
            <a:r>
              <a:rPr lang="es-ES" sz="1600" dirty="0">
                <a:solidFill>
                  <a:schemeClr val="bg1"/>
                </a:solidFill>
                <a:latin typeface="Calibri" panose="020F0502020204030204" pitchFamily="34" charset="0"/>
                <a:ea typeface="Calibri" panose="020F0502020204030204" pitchFamily="34" charset="0"/>
                <a:cs typeface="Calibri" panose="020F0502020204030204" pitchFamily="34" charset="0"/>
              </a:rPr>
              <a:t>Observamos como nuestros clientes puntúan su experiencia con nuestros servicios, en una escala de 1 a 5. Permite identificar la satisfacción promedio y evaluar si la mayoría está contenta con nuestros servicios. Este análisis ayuda a comprender nuestras fortalezas y las áreas de mejora para seguir proporcionando un servicio de calidad.</a:t>
            </a:r>
            <a:endParaRPr lang="es-41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CE989B9-9C00-4715-B99B-D63A461A7BE9}"/>
              </a:ext>
            </a:extLst>
          </p:cNvPr>
          <p:cNvPicPr>
            <a:picLocks noChangeAspect="1"/>
          </p:cNvPicPr>
          <p:nvPr/>
        </p:nvPicPr>
        <p:blipFill rotWithShape="1">
          <a:blip r:embed="rId2"/>
          <a:srcRect r="1887"/>
          <a:stretch/>
        </p:blipFill>
        <p:spPr>
          <a:xfrm>
            <a:off x="5532120" y="1289978"/>
            <a:ext cx="6659880" cy="4278044"/>
          </a:xfrm>
          <a:prstGeom prst="rect">
            <a:avLst/>
          </a:prstGeom>
        </p:spPr>
      </p:pic>
    </p:spTree>
    <p:extLst>
      <p:ext uri="{BB962C8B-B14F-4D97-AF65-F5344CB8AC3E}">
        <p14:creationId xmlns:p14="http://schemas.microsoft.com/office/powerpoint/2010/main" val="330244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4BE848B-C3F2-F355-613A-0B8819357DD6}"/>
              </a:ext>
            </a:extLst>
          </p:cNvPr>
          <p:cNvSpPr>
            <a:spLocks noGrp="1"/>
          </p:cNvSpPr>
          <p:nvPr>
            <p:ph type="body" idx="1"/>
          </p:nvPr>
        </p:nvSpPr>
        <p:spPr>
          <a:xfrm>
            <a:off x="1355558" y="0"/>
            <a:ext cx="4443984" cy="823912"/>
          </a:xfrm>
        </p:spPr>
        <p:txBody>
          <a:bodyPr/>
          <a:lstStyle/>
          <a:p>
            <a:r>
              <a:rPr lang="es-ES" sz="1200" dirty="0">
                <a:latin typeface="Arial" panose="020B0604020202020204" pitchFamily="34" charset="0"/>
                <a:cs typeface="Arial" panose="020B0604020202020204" pitchFamily="34" charset="0"/>
              </a:rPr>
              <a:t> Los clientes más satisfechos podrían tener una mayor duración de la suscripción debido a una mejor experiencia con el servicio y una mayor lealtad hacia la empresa.</a:t>
            </a:r>
            <a:endParaRPr lang="es-419" sz="1200" dirty="0">
              <a:latin typeface="Arial" panose="020B0604020202020204" pitchFamily="34" charset="0"/>
              <a:cs typeface="Arial" panose="020B0604020202020204" pitchFamily="34" charset="0"/>
            </a:endParaRPr>
          </a:p>
        </p:txBody>
      </p:sp>
      <p:pic>
        <p:nvPicPr>
          <p:cNvPr id="11" name="Content Placeholder 10">
            <a:extLst>
              <a:ext uri="{FF2B5EF4-FFF2-40B4-BE49-F238E27FC236}">
                <a16:creationId xmlns:a16="http://schemas.microsoft.com/office/drawing/2014/main" id="{58A1C7B4-898A-71D4-2D3C-1632629D3021}"/>
              </a:ext>
            </a:extLst>
          </p:cNvPr>
          <p:cNvPicPr>
            <a:picLocks noGrp="1" noChangeAspect="1"/>
          </p:cNvPicPr>
          <p:nvPr>
            <p:ph sz="half" idx="2"/>
          </p:nvPr>
        </p:nvPicPr>
        <p:blipFill>
          <a:blip r:embed="rId2"/>
          <a:stretch>
            <a:fillRect/>
          </a:stretch>
        </p:blipFill>
        <p:spPr>
          <a:xfrm>
            <a:off x="1353971" y="943757"/>
            <a:ext cx="4450647" cy="2310819"/>
          </a:xfrm>
        </p:spPr>
      </p:pic>
      <p:sp>
        <p:nvSpPr>
          <p:cNvPr id="8" name="Text Placeholder 7">
            <a:extLst>
              <a:ext uri="{FF2B5EF4-FFF2-40B4-BE49-F238E27FC236}">
                <a16:creationId xmlns:a16="http://schemas.microsoft.com/office/drawing/2014/main" id="{88F2DBBE-E3CD-0E48-CD16-84A655AB29C6}"/>
              </a:ext>
            </a:extLst>
          </p:cNvPr>
          <p:cNvSpPr>
            <a:spLocks noGrp="1"/>
          </p:cNvSpPr>
          <p:nvPr>
            <p:ph type="body" sz="quarter" idx="3"/>
          </p:nvPr>
        </p:nvSpPr>
        <p:spPr>
          <a:xfrm>
            <a:off x="6508972" y="0"/>
            <a:ext cx="4443984" cy="823912"/>
          </a:xfrm>
        </p:spPr>
        <p:txBody>
          <a:bodyPr/>
          <a:lstStyle/>
          <a:p>
            <a:r>
              <a:rPr lang="es-ES" sz="1200" dirty="0">
                <a:latin typeface="Arial" panose="020B0604020202020204" pitchFamily="34" charset="0"/>
                <a:cs typeface="Arial" panose="020B0604020202020204" pitchFamily="34" charset="0"/>
              </a:rPr>
              <a:t>Los clientes menos satisfechos podrían tener una mayor tasa de cancelación debido a insatisfacción con el servicio y una menor lealtad hacia la empresa.</a:t>
            </a:r>
            <a:endParaRPr lang="es-419" sz="1200" dirty="0">
              <a:latin typeface="Arial" panose="020B0604020202020204" pitchFamily="34" charset="0"/>
              <a:cs typeface="Arial" panose="020B0604020202020204" pitchFamily="34" charset="0"/>
            </a:endParaRPr>
          </a:p>
        </p:txBody>
      </p:sp>
      <p:sp>
        <p:nvSpPr>
          <p:cNvPr id="14" name="Text Placeholder 5">
            <a:extLst>
              <a:ext uri="{FF2B5EF4-FFF2-40B4-BE49-F238E27FC236}">
                <a16:creationId xmlns:a16="http://schemas.microsoft.com/office/drawing/2014/main" id="{5A89A9F8-7D63-04CF-5096-2E2982FDC760}"/>
              </a:ext>
            </a:extLst>
          </p:cNvPr>
          <p:cNvSpPr txBox="1">
            <a:spLocks/>
          </p:cNvSpPr>
          <p:nvPr/>
        </p:nvSpPr>
        <p:spPr>
          <a:xfrm>
            <a:off x="1355558" y="3374421"/>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r>
              <a:rPr lang="es-ES" sz="1200" dirty="0">
                <a:latin typeface="Arial" panose="020B0604020202020204" pitchFamily="34" charset="0"/>
                <a:cs typeface="Arial" panose="020B0604020202020204" pitchFamily="34" charset="0"/>
              </a:rPr>
              <a:t>Los clientes que permanecen con la empresa por menos tiempo podrían tener una mayor tasa de cancelación debido a una menor satisfacción o lealtad hacia la empresa en comparación con clientes de mayor antigüedad.</a:t>
            </a:r>
            <a:endParaRPr lang="es-419" sz="1200" dirty="0">
              <a:latin typeface="Arial" panose="020B0604020202020204" pitchFamily="34" charset="0"/>
              <a:cs typeface="Arial" panose="020B0604020202020204" pitchFamily="34" charset="0"/>
            </a:endParaRPr>
          </a:p>
        </p:txBody>
      </p:sp>
      <p:sp>
        <p:nvSpPr>
          <p:cNvPr id="16" name="Text Placeholder 7">
            <a:extLst>
              <a:ext uri="{FF2B5EF4-FFF2-40B4-BE49-F238E27FC236}">
                <a16:creationId xmlns:a16="http://schemas.microsoft.com/office/drawing/2014/main" id="{03EDD4B8-4742-E947-C0BB-188FBCE00F92}"/>
              </a:ext>
            </a:extLst>
          </p:cNvPr>
          <p:cNvSpPr txBox="1">
            <a:spLocks/>
          </p:cNvSpPr>
          <p:nvPr/>
        </p:nvSpPr>
        <p:spPr>
          <a:xfrm>
            <a:off x="6508972" y="3374421"/>
            <a:ext cx="4443984"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r>
              <a:rPr lang="es-ES" sz="1200" dirty="0">
                <a:latin typeface="Arial" panose="020B0604020202020204" pitchFamily="34" charset="0"/>
                <a:cs typeface="Arial" panose="020B0604020202020204" pitchFamily="34" charset="0"/>
              </a:rPr>
              <a:t>Los clientes que pagan cargos mensuales más altos podrían estar menos satisfechos y tener una mayor tasa de cancelación debido a la percepción de un valor insuficiente por su dinero.</a:t>
            </a:r>
            <a:endParaRPr lang="es-419" sz="120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4A93E06C-AFA6-995A-81CF-46A0BE57F57E}"/>
              </a:ext>
            </a:extLst>
          </p:cNvPr>
          <p:cNvPicPr>
            <a:picLocks noChangeAspect="1"/>
          </p:cNvPicPr>
          <p:nvPr/>
        </p:nvPicPr>
        <p:blipFill>
          <a:blip r:embed="rId3"/>
          <a:stretch>
            <a:fillRect/>
          </a:stretch>
        </p:blipFill>
        <p:spPr>
          <a:xfrm>
            <a:off x="6567389" y="940568"/>
            <a:ext cx="4417651" cy="2314008"/>
          </a:xfrm>
          <a:prstGeom prst="rect">
            <a:avLst/>
          </a:prstGeom>
        </p:spPr>
      </p:pic>
      <p:pic>
        <p:nvPicPr>
          <p:cNvPr id="29" name="Picture 28">
            <a:extLst>
              <a:ext uri="{FF2B5EF4-FFF2-40B4-BE49-F238E27FC236}">
                <a16:creationId xmlns:a16="http://schemas.microsoft.com/office/drawing/2014/main" id="{C71E1CAB-44C0-BD22-0C54-ED2E8B1EC823}"/>
              </a:ext>
            </a:extLst>
          </p:cNvPr>
          <p:cNvPicPr>
            <a:picLocks noChangeAspect="1"/>
          </p:cNvPicPr>
          <p:nvPr/>
        </p:nvPicPr>
        <p:blipFill>
          <a:blip r:embed="rId4"/>
          <a:stretch>
            <a:fillRect/>
          </a:stretch>
        </p:blipFill>
        <p:spPr>
          <a:xfrm>
            <a:off x="1353971" y="4318179"/>
            <a:ext cx="4329058" cy="2281466"/>
          </a:xfrm>
          <a:prstGeom prst="rect">
            <a:avLst/>
          </a:prstGeom>
        </p:spPr>
      </p:pic>
      <p:pic>
        <p:nvPicPr>
          <p:cNvPr id="31" name="Picture 30">
            <a:extLst>
              <a:ext uri="{FF2B5EF4-FFF2-40B4-BE49-F238E27FC236}">
                <a16:creationId xmlns:a16="http://schemas.microsoft.com/office/drawing/2014/main" id="{72C7296F-E590-35EB-78D7-5CCAD8FF0F67}"/>
              </a:ext>
            </a:extLst>
          </p:cNvPr>
          <p:cNvPicPr>
            <a:picLocks noChangeAspect="1"/>
          </p:cNvPicPr>
          <p:nvPr/>
        </p:nvPicPr>
        <p:blipFill>
          <a:blip r:embed="rId5"/>
          <a:stretch>
            <a:fillRect/>
          </a:stretch>
        </p:blipFill>
        <p:spPr>
          <a:xfrm>
            <a:off x="6567389" y="4318178"/>
            <a:ext cx="4329057" cy="2291572"/>
          </a:xfrm>
          <a:prstGeom prst="rect">
            <a:avLst/>
          </a:prstGeom>
        </p:spPr>
      </p:pic>
    </p:spTree>
    <p:extLst>
      <p:ext uri="{BB962C8B-B14F-4D97-AF65-F5344CB8AC3E}">
        <p14:creationId xmlns:p14="http://schemas.microsoft.com/office/powerpoint/2010/main" val="389083031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purl.org/dc/elements/1.1/"/>
    <ds:schemaRef ds:uri="http://schemas.microsoft.com/office/2006/documentManagement/types"/>
    <ds:schemaRef ds:uri="http://schemas.openxmlformats.org/package/2006/metadata/core-properties"/>
    <ds:schemaRef ds:uri="71af3243-3dd4-4a8d-8c0d-dd76da1f02a5"/>
    <ds:schemaRef ds:uri="http://schemas.microsoft.com/office/2006/metadata/properties"/>
    <ds:schemaRef ds:uri="http://purl.org/dc/terms/"/>
    <ds:schemaRef ds:uri="http://www.w3.org/XML/1998/namespace"/>
    <ds:schemaRef ds:uri="http://schemas.microsoft.com/office/infopath/2007/PartnerControls"/>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Gallery</Template>
  <TotalTime>152</TotalTime>
  <Words>883</Words>
  <Application>Microsoft Office PowerPoint</Application>
  <PresentationFormat>Widescreen</PresentationFormat>
  <Paragraphs>66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Franklin Gothic Book</vt:lpstr>
      <vt:lpstr>Crop</vt:lpstr>
      <vt:lpstr>Análisis del abandono de clientes EN “JB Link”</vt:lpstr>
      <vt:lpstr>PowerPoint Presentation</vt:lpstr>
      <vt:lpstr>PowerPoint Presentation</vt:lpstr>
      <vt:lpstr>PowerPoint Presentation</vt:lpstr>
      <vt:lpstr>Resumen Metadata</vt:lpstr>
      <vt:lpstr>Análisis Exploratorio</vt:lpstr>
      <vt:lpstr>Distribución  de la Tasa de Cancelación </vt:lpstr>
      <vt:lpstr>Distribución de la satisfacción  del cliente</vt:lpstr>
      <vt:lpstr>PowerPoint Presentation</vt:lpstr>
      <vt:lpstr>PowerPoint Presentation</vt:lpstr>
      <vt:lpstr>INSIGHTS &amp; RECOMENDACIONES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abandono de clientes EN “JB Link”</dc:title>
  <dc:creator>Jesús Troconiz</dc:creator>
  <cp:lastModifiedBy>Jesús Troconiz</cp:lastModifiedBy>
  <cp:revision>3</cp:revision>
  <dcterms:created xsi:type="dcterms:W3CDTF">2023-07-18T01:25:10Z</dcterms:created>
  <dcterms:modified xsi:type="dcterms:W3CDTF">2023-07-18T21:36:40Z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